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Times New Roman Bold" charset="1" panose="02030802070405020303"/>
      <p:regular r:id="rId19"/>
    </p:embeddedFont>
    <p:embeddedFont>
      <p:font typeface="Times New Roman" charset="1" panose="02030502070405020303"/>
      <p:regular r:id="rId20"/>
    </p:embeddedFont>
    <p:embeddedFont>
      <p:font typeface="Canva Sans Bold" charset="1" panose="020B0803030501040103"/>
      <p:regular r:id="rId21"/>
    </p:embeddedFont>
    <p:embeddedFont>
      <p:font typeface="MediaPro Heavy Condensed" charset="1" panose="00000800000000000000"/>
      <p:regular r:id="rId22"/>
    </p:embeddedFont>
    <p:embeddedFont>
      <p:font typeface="Acceleration Circle" charset="1" panose="00000500000000000000"/>
      <p:regular r:id="rId23"/>
    </p:embeddedFont>
    <p:embeddedFont>
      <p:font typeface="Ahkio Bold" charset="1" panose="00000000000000000000"/>
      <p:regular r:id="rId24"/>
    </p:embeddedFont>
    <p:embeddedFont>
      <p:font typeface="Canva Student Font" charset="1" panose="00000000000000000000"/>
      <p:regular r:id="rId25"/>
    </p:embeddedFont>
    <p:embeddedFont>
      <p:font typeface="Canva Sans" charset="1" panose="020B05030305010401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jpe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377440" y="3097528"/>
            <a:ext cx="13533120" cy="2652046"/>
          </a:xfrm>
          <a:prstGeom prst="rect">
            <a:avLst/>
          </a:prstGeom>
        </p:spPr>
        <p:txBody>
          <a:bodyPr anchor="t" rtlCol="false" tIns="0" lIns="0" bIns="0" rIns="0">
            <a:spAutoFit/>
          </a:bodyPr>
          <a:lstStyle/>
          <a:p>
            <a:pPr algn="ctr">
              <a:lnSpc>
                <a:spcPts val="7128"/>
              </a:lnSpc>
            </a:pPr>
            <a:r>
              <a:rPr lang="en-US" sz="6600" b="true">
                <a:solidFill>
                  <a:srgbClr val="000000"/>
                </a:solidFill>
                <a:latin typeface="Times New Roman Bold"/>
                <a:ea typeface="Times New Roman Bold"/>
                <a:cs typeface="Times New Roman Bold"/>
                <a:sym typeface="Times New Roman Bold"/>
              </a:rPr>
              <a:t>Mini Project-I (K24MCA18P)</a:t>
            </a:r>
          </a:p>
          <a:p>
            <a:pPr algn="ctr">
              <a:lnSpc>
                <a:spcPts val="5670"/>
              </a:lnSpc>
            </a:pPr>
            <a:r>
              <a:rPr lang="en-US" sz="5250" b="true">
                <a:solidFill>
                  <a:srgbClr val="000000"/>
                </a:solidFill>
                <a:latin typeface="Times New Roman Bold"/>
                <a:ea typeface="Times New Roman Bold"/>
                <a:cs typeface="Times New Roman Bold"/>
                <a:sym typeface="Times New Roman Bold"/>
              </a:rPr>
              <a:t>Odd Semester</a:t>
            </a:r>
          </a:p>
          <a:p>
            <a:pPr algn="ctr">
              <a:lnSpc>
                <a:spcPts val="5670"/>
              </a:lnSpc>
            </a:pPr>
            <a:r>
              <a:rPr lang="en-US" sz="5250" b="true">
                <a:solidFill>
                  <a:srgbClr val="000000"/>
                </a:solidFill>
                <a:latin typeface="Times New Roman Bold"/>
                <a:ea typeface="Times New Roman Bold"/>
                <a:cs typeface="Times New Roman Bold"/>
                <a:sym typeface="Times New Roman Bold"/>
              </a:rPr>
              <a:t>Session 2024-25</a:t>
            </a:r>
          </a:p>
        </p:txBody>
      </p:sp>
      <p:sp>
        <p:nvSpPr>
          <p:cNvPr name="TextBox 3" id="3"/>
          <p:cNvSpPr txBox="true"/>
          <p:nvPr/>
        </p:nvSpPr>
        <p:spPr>
          <a:xfrm rot="0">
            <a:off x="1667488" y="7163257"/>
            <a:ext cx="14682628" cy="2205772"/>
          </a:xfrm>
          <a:prstGeom prst="rect">
            <a:avLst/>
          </a:prstGeom>
        </p:spPr>
        <p:txBody>
          <a:bodyPr anchor="t" rtlCol="false" tIns="0" lIns="0" bIns="0" rIns="0">
            <a:spAutoFit/>
          </a:bodyPr>
          <a:lstStyle/>
          <a:p>
            <a:pPr algn="ctr">
              <a:lnSpc>
                <a:spcPts val="4218"/>
              </a:lnSpc>
            </a:pPr>
          </a:p>
          <a:p>
            <a:pPr algn="ctr">
              <a:lnSpc>
                <a:spcPts val="4218"/>
              </a:lnSpc>
            </a:pPr>
            <a:r>
              <a:rPr lang="en-US" sz="3905" b="true">
                <a:solidFill>
                  <a:srgbClr val="000000"/>
                </a:solidFill>
                <a:latin typeface="Times New Roman Bold"/>
                <a:ea typeface="Times New Roman Bold"/>
                <a:cs typeface="Times New Roman Bold"/>
                <a:sym typeface="Times New Roman Bold"/>
              </a:rPr>
              <a:t>Ashutosh Choubey (ashutosh2426mca647)</a:t>
            </a:r>
          </a:p>
          <a:p>
            <a:pPr algn="ctr">
              <a:lnSpc>
                <a:spcPts val="4218"/>
              </a:lnSpc>
            </a:pPr>
            <a:r>
              <a:rPr lang="en-US" sz="3905" b="true">
                <a:solidFill>
                  <a:srgbClr val="000000"/>
                </a:solidFill>
                <a:latin typeface="Times New Roman Bold"/>
                <a:ea typeface="Times New Roman Bold"/>
                <a:cs typeface="Times New Roman Bold"/>
                <a:sym typeface="Times New Roman Bold"/>
              </a:rPr>
              <a:t>Anik Arya (anik.2426mca202</a:t>
            </a:r>
          </a:p>
          <a:p>
            <a:pPr algn="ctr">
              <a:lnSpc>
                <a:spcPts val="4218"/>
              </a:lnSpc>
            </a:pPr>
          </a:p>
        </p:txBody>
      </p:sp>
      <p:sp>
        <p:nvSpPr>
          <p:cNvPr name="TextBox 4" id="4"/>
          <p:cNvSpPr txBox="true"/>
          <p:nvPr/>
        </p:nvSpPr>
        <p:spPr>
          <a:xfrm rot="0">
            <a:off x="14364829" y="8294718"/>
            <a:ext cx="3970575" cy="3161767"/>
          </a:xfrm>
          <a:prstGeom prst="rect">
            <a:avLst/>
          </a:prstGeom>
        </p:spPr>
        <p:txBody>
          <a:bodyPr anchor="t" rtlCol="false" tIns="0" lIns="0" bIns="0" rIns="0">
            <a:spAutoFit/>
          </a:bodyPr>
          <a:lstStyle/>
          <a:p>
            <a:pPr algn="just">
              <a:lnSpc>
                <a:spcPts val="3499"/>
              </a:lnSpc>
            </a:pPr>
            <a:r>
              <a:rPr lang="en-US" b="true" sz="3600" u="sng">
                <a:solidFill>
                  <a:srgbClr val="000000"/>
                </a:solidFill>
                <a:latin typeface="Times New Roman Bold"/>
                <a:ea typeface="Times New Roman Bold"/>
                <a:cs typeface="Times New Roman Bold"/>
                <a:sym typeface="Times New Roman Bold"/>
              </a:rPr>
              <a:t>Project Supervisor:</a:t>
            </a:r>
          </a:p>
          <a:p>
            <a:pPr algn="just">
              <a:lnSpc>
                <a:spcPts val="3499"/>
              </a:lnSpc>
            </a:pPr>
          </a:p>
          <a:p>
            <a:pPr algn="just">
              <a:lnSpc>
                <a:spcPts val="3499"/>
              </a:lnSpc>
            </a:pPr>
            <a:r>
              <a:rPr lang="en-US" b="true" sz="3600" u="sng">
                <a:solidFill>
                  <a:srgbClr val="FF0000"/>
                </a:solidFill>
                <a:latin typeface="Times New Roman Bold"/>
                <a:ea typeface="Times New Roman Bold"/>
                <a:cs typeface="Times New Roman Bold"/>
                <a:sym typeface="Times New Roman Bold"/>
              </a:rPr>
              <a:t>Mrs.Divya singhal</a:t>
            </a:r>
            <a:r>
              <a:rPr lang="en-US" sz="3600">
                <a:solidFill>
                  <a:srgbClr val="FF0000"/>
                </a:solidFill>
                <a:latin typeface="Times New Roman"/>
                <a:ea typeface="Times New Roman"/>
                <a:cs typeface="Times New Roman"/>
                <a:sym typeface="Times New Roman"/>
              </a:rPr>
              <a:t> </a:t>
            </a:r>
          </a:p>
          <a:p>
            <a:pPr algn="just">
              <a:lnSpc>
                <a:spcPts val="3499"/>
              </a:lnSpc>
            </a:pPr>
          </a:p>
          <a:p>
            <a:pPr algn="just">
              <a:lnSpc>
                <a:spcPts val="3499"/>
              </a:lnSpc>
            </a:pPr>
          </a:p>
          <a:p>
            <a:pPr algn="just">
              <a:lnSpc>
                <a:spcPts val="3499"/>
              </a:lnSpc>
            </a:pPr>
          </a:p>
          <a:p>
            <a:pPr algn="just">
              <a:lnSpc>
                <a:spcPts val="3499"/>
              </a:lnSpc>
            </a:pPr>
          </a:p>
        </p:txBody>
      </p:sp>
      <p:sp>
        <p:nvSpPr>
          <p:cNvPr name="Freeform 5" id="5"/>
          <p:cNvSpPr/>
          <p:nvPr/>
        </p:nvSpPr>
        <p:spPr>
          <a:xfrm flipH="false" flipV="false" rot="0">
            <a:off x="0" y="231810"/>
            <a:ext cx="18288000" cy="1849673"/>
          </a:xfrm>
          <a:custGeom>
            <a:avLst/>
            <a:gdLst/>
            <a:ahLst/>
            <a:cxnLst/>
            <a:rect r="r" b="b" t="t" l="l"/>
            <a:pathLst>
              <a:path h="1849673" w="18288000">
                <a:moveTo>
                  <a:pt x="0" y="0"/>
                </a:moveTo>
                <a:lnTo>
                  <a:pt x="18288000" y="0"/>
                </a:lnTo>
                <a:lnTo>
                  <a:pt x="18288000" y="1849673"/>
                </a:lnTo>
                <a:lnTo>
                  <a:pt x="0" y="1849673"/>
                </a:lnTo>
                <a:lnTo>
                  <a:pt x="0" y="0"/>
                </a:lnTo>
                <a:close/>
              </a:path>
            </a:pathLst>
          </a:custGeom>
          <a:blipFill>
            <a:blip r:embed="rId2"/>
            <a:stretch>
              <a:fillRect l="0" t="-611" r="0" b="-611"/>
            </a:stretch>
          </a:blipFill>
        </p:spPr>
      </p:sp>
      <p:sp>
        <p:nvSpPr>
          <p:cNvPr name="TextBox 6" id="6"/>
          <p:cNvSpPr txBox="true"/>
          <p:nvPr/>
        </p:nvSpPr>
        <p:spPr>
          <a:xfrm rot="0">
            <a:off x="6397917" y="5728570"/>
            <a:ext cx="5336070" cy="1236616"/>
          </a:xfrm>
          <a:prstGeom prst="rect">
            <a:avLst/>
          </a:prstGeom>
        </p:spPr>
        <p:txBody>
          <a:bodyPr anchor="t" rtlCol="false" tIns="0" lIns="0" bIns="0" rIns="0">
            <a:spAutoFit/>
          </a:bodyPr>
          <a:lstStyle/>
          <a:p>
            <a:pPr algn="ctr">
              <a:lnSpc>
                <a:spcPts val="9004"/>
              </a:lnSpc>
            </a:pPr>
            <a:r>
              <a:rPr lang="en-US" sz="6431" b="true">
                <a:solidFill>
                  <a:srgbClr val="000000"/>
                </a:solidFill>
                <a:latin typeface="Times New Roman Bold"/>
                <a:ea typeface="Times New Roman Bold"/>
                <a:cs typeface="Times New Roman Bold"/>
                <a:sym typeface="Times New Roman Bold"/>
              </a:rPr>
              <a:t>Resume Builder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240446" y="218257"/>
            <a:ext cx="15371197" cy="1573262"/>
          </a:xfrm>
          <a:prstGeom prst="rect">
            <a:avLst/>
          </a:prstGeom>
        </p:spPr>
        <p:txBody>
          <a:bodyPr anchor="t" rtlCol="false" tIns="0" lIns="0" bIns="0" rIns="0">
            <a:spAutoFit/>
          </a:bodyPr>
          <a:lstStyle/>
          <a:p>
            <a:pPr algn="ctr">
              <a:lnSpc>
                <a:spcPts val="6051"/>
              </a:lnSpc>
            </a:pPr>
            <a:r>
              <a:rPr lang="en-US" sz="5603" b="true">
                <a:solidFill>
                  <a:srgbClr val="000000"/>
                </a:solidFill>
                <a:latin typeface="Times New Roman Bold"/>
                <a:ea typeface="Times New Roman Bold"/>
                <a:cs typeface="Times New Roman Bold"/>
                <a:sym typeface="Times New Roman Bold"/>
              </a:rPr>
              <a:t>Modules (Contd.)</a:t>
            </a:r>
          </a:p>
        </p:txBody>
      </p:sp>
      <p:sp>
        <p:nvSpPr>
          <p:cNvPr name="Freeform 3" id="3"/>
          <p:cNvSpPr/>
          <p:nvPr/>
        </p:nvSpPr>
        <p:spPr>
          <a:xfrm flipH="false" flipV="false" rot="0">
            <a:off x="0" y="541044"/>
            <a:ext cx="6713957" cy="1250474"/>
          </a:xfrm>
          <a:custGeom>
            <a:avLst/>
            <a:gdLst/>
            <a:ahLst/>
            <a:cxnLst/>
            <a:rect r="r" b="b" t="t" l="l"/>
            <a:pathLst>
              <a:path h="1250474" w="6713957">
                <a:moveTo>
                  <a:pt x="0" y="0"/>
                </a:moveTo>
                <a:lnTo>
                  <a:pt x="6713957" y="0"/>
                </a:lnTo>
                <a:lnTo>
                  <a:pt x="6713957" y="1250474"/>
                </a:lnTo>
                <a:lnTo>
                  <a:pt x="0" y="12504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040421" y="4573224"/>
            <a:ext cx="17608249" cy="940527"/>
          </a:xfrm>
          <a:prstGeom prst="rect">
            <a:avLst/>
          </a:prstGeom>
        </p:spPr>
        <p:txBody>
          <a:bodyPr anchor="t" rtlCol="false" tIns="0" lIns="0" bIns="0" rIns="0">
            <a:spAutoFit/>
          </a:bodyPr>
          <a:lstStyle/>
          <a:p>
            <a:pPr algn="ctr">
              <a:lnSpc>
                <a:spcPts val="6854"/>
              </a:lnSpc>
            </a:pPr>
            <a:r>
              <a:rPr lang="en-US" sz="4896">
                <a:solidFill>
                  <a:srgbClr val="000000"/>
                </a:solidFill>
                <a:latin typeface="Acceleration Circle"/>
                <a:ea typeface="Acceleration Circle"/>
                <a:cs typeface="Acceleration Circle"/>
                <a:sym typeface="Acceleration Circle"/>
              </a:rPr>
              <a:t>Payment and Subscription Module </a:t>
            </a:r>
          </a:p>
        </p:txBody>
      </p:sp>
      <p:sp>
        <p:nvSpPr>
          <p:cNvPr name="Freeform 5" id="5"/>
          <p:cNvSpPr/>
          <p:nvPr/>
        </p:nvSpPr>
        <p:spPr>
          <a:xfrm flipH="false" flipV="false" rot="0">
            <a:off x="234099" y="2338091"/>
            <a:ext cx="455547" cy="694166"/>
          </a:xfrm>
          <a:custGeom>
            <a:avLst/>
            <a:gdLst/>
            <a:ahLst/>
            <a:cxnLst/>
            <a:rect r="r" b="b" t="t" l="l"/>
            <a:pathLst>
              <a:path h="694166" w="455547">
                <a:moveTo>
                  <a:pt x="0" y="0"/>
                </a:moveTo>
                <a:lnTo>
                  <a:pt x="455547" y="0"/>
                </a:lnTo>
                <a:lnTo>
                  <a:pt x="455547" y="694166"/>
                </a:lnTo>
                <a:lnTo>
                  <a:pt x="0" y="694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187522" y="3423146"/>
            <a:ext cx="17608249" cy="940527"/>
          </a:xfrm>
          <a:prstGeom prst="rect">
            <a:avLst/>
          </a:prstGeom>
        </p:spPr>
        <p:txBody>
          <a:bodyPr anchor="t" rtlCol="false" tIns="0" lIns="0" bIns="0" rIns="0">
            <a:spAutoFit/>
          </a:bodyPr>
          <a:lstStyle/>
          <a:p>
            <a:pPr algn="ctr">
              <a:lnSpc>
                <a:spcPts val="6854"/>
              </a:lnSpc>
            </a:pPr>
            <a:r>
              <a:rPr lang="en-US" sz="4896">
                <a:solidFill>
                  <a:srgbClr val="000000"/>
                </a:solidFill>
                <a:latin typeface="Acceleration Circle"/>
                <a:ea typeface="Acceleration Circle"/>
                <a:cs typeface="Acceleration Circle"/>
                <a:sym typeface="Acceleration Circle"/>
              </a:rPr>
              <a:t>User Interface (UI/UX) Module</a:t>
            </a:r>
          </a:p>
        </p:txBody>
      </p:sp>
      <p:sp>
        <p:nvSpPr>
          <p:cNvPr name="TextBox 7" id="7"/>
          <p:cNvSpPr txBox="true"/>
          <p:nvPr/>
        </p:nvSpPr>
        <p:spPr>
          <a:xfrm rot="0">
            <a:off x="-2630846" y="5723301"/>
            <a:ext cx="17608249" cy="940527"/>
          </a:xfrm>
          <a:prstGeom prst="rect">
            <a:avLst/>
          </a:prstGeom>
        </p:spPr>
        <p:txBody>
          <a:bodyPr anchor="t" rtlCol="false" tIns="0" lIns="0" bIns="0" rIns="0">
            <a:spAutoFit/>
          </a:bodyPr>
          <a:lstStyle/>
          <a:p>
            <a:pPr algn="ctr">
              <a:lnSpc>
                <a:spcPts val="6854"/>
              </a:lnSpc>
            </a:pPr>
            <a:r>
              <a:rPr lang="en-US" sz="4896">
                <a:solidFill>
                  <a:srgbClr val="000000"/>
                </a:solidFill>
                <a:latin typeface="Acceleration Circle"/>
                <a:ea typeface="Acceleration Circle"/>
                <a:cs typeface="Acceleration Circle"/>
                <a:sym typeface="Acceleration Circle"/>
              </a:rPr>
              <a:t>Analytics and Reporting Module</a:t>
            </a:r>
          </a:p>
        </p:txBody>
      </p:sp>
      <p:sp>
        <p:nvSpPr>
          <p:cNvPr name="TextBox 8" id="8"/>
          <p:cNvSpPr txBox="true"/>
          <p:nvPr/>
        </p:nvSpPr>
        <p:spPr>
          <a:xfrm rot="0">
            <a:off x="-2983271" y="7006729"/>
            <a:ext cx="17608249" cy="940527"/>
          </a:xfrm>
          <a:prstGeom prst="rect">
            <a:avLst/>
          </a:prstGeom>
        </p:spPr>
        <p:txBody>
          <a:bodyPr anchor="t" rtlCol="false" tIns="0" lIns="0" bIns="0" rIns="0">
            <a:spAutoFit/>
          </a:bodyPr>
          <a:lstStyle/>
          <a:p>
            <a:pPr algn="ctr">
              <a:lnSpc>
                <a:spcPts val="6854"/>
              </a:lnSpc>
            </a:pPr>
            <a:r>
              <a:rPr lang="en-US" sz="4896">
                <a:solidFill>
                  <a:srgbClr val="000000"/>
                </a:solidFill>
                <a:latin typeface="Acceleration Circle"/>
                <a:ea typeface="Acceleration Circle"/>
                <a:cs typeface="Acceleration Circle"/>
                <a:sym typeface="Acceleration Circle"/>
              </a:rPr>
              <a:t>Admin Panel Module</a:t>
            </a:r>
          </a:p>
        </p:txBody>
      </p:sp>
      <p:sp>
        <p:nvSpPr>
          <p:cNvPr name="TextBox 9" id="9"/>
          <p:cNvSpPr txBox="true"/>
          <p:nvPr/>
        </p:nvSpPr>
        <p:spPr>
          <a:xfrm rot="0">
            <a:off x="-1137667" y="8156806"/>
            <a:ext cx="17608249" cy="940527"/>
          </a:xfrm>
          <a:prstGeom prst="rect">
            <a:avLst/>
          </a:prstGeom>
        </p:spPr>
        <p:txBody>
          <a:bodyPr anchor="t" rtlCol="false" tIns="0" lIns="0" bIns="0" rIns="0">
            <a:spAutoFit/>
          </a:bodyPr>
          <a:lstStyle/>
          <a:p>
            <a:pPr algn="ctr">
              <a:lnSpc>
                <a:spcPts val="6854"/>
              </a:lnSpc>
            </a:pPr>
            <a:r>
              <a:rPr lang="en-US" sz="4896">
                <a:solidFill>
                  <a:srgbClr val="000000"/>
                </a:solidFill>
                <a:latin typeface="Acceleration Circle"/>
                <a:ea typeface="Acceleration Circle"/>
                <a:cs typeface="Acceleration Circle"/>
                <a:sym typeface="Acceleration Circle"/>
              </a:rPr>
              <a:t>Notification and Email Module</a:t>
            </a:r>
          </a:p>
        </p:txBody>
      </p:sp>
      <p:sp>
        <p:nvSpPr>
          <p:cNvPr name="Freeform 10" id="10"/>
          <p:cNvSpPr/>
          <p:nvPr/>
        </p:nvSpPr>
        <p:spPr>
          <a:xfrm flipH="false" flipV="false" rot="0">
            <a:off x="867604" y="3621519"/>
            <a:ext cx="455547" cy="694166"/>
          </a:xfrm>
          <a:custGeom>
            <a:avLst/>
            <a:gdLst/>
            <a:ahLst/>
            <a:cxnLst/>
            <a:rect r="r" b="b" t="t" l="l"/>
            <a:pathLst>
              <a:path h="694166" w="455547">
                <a:moveTo>
                  <a:pt x="0" y="0"/>
                </a:moveTo>
                <a:lnTo>
                  <a:pt x="455547" y="0"/>
                </a:lnTo>
                <a:lnTo>
                  <a:pt x="455547" y="694166"/>
                </a:lnTo>
                <a:lnTo>
                  <a:pt x="0" y="694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514550" y="4773249"/>
            <a:ext cx="455547" cy="694166"/>
          </a:xfrm>
          <a:custGeom>
            <a:avLst/>
            <a:gdLst/>
            <a:ahLst/>
            <a:cxnLst/>
            <a:rect r="r" b="b" t="t" l="l"/>
            <a:pathLst>
              <a:path h="694166" w="455547">
                <a:moveTo>
                  <a:pt x="0" y="0"/>
                </a:moveTo>
                <a:lnTo>
                  <a:pt x="455547" y="0"/>
                </a:lnTo>
                <a:lnTo>
                  <a:pt x="455547" y="694166"/>
                </a:lnTo>
                <a:lnTo>
                  <a:pt x="0" y="694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2268584" y="5924979"/>
            <a:ext cx="455547" cy="694166"/>
          </a:xfrm>
          <a:custGeom>
            <a:avLst/>
            <a:gdLst/>
            <a:ahLst/>
            <a:cxnLst/>
            <a:rect r="r" b="b" t="t" l="l"/>
            <a:pathLst>
              <a:path h="694166" w="455547">
                <a:moveTo>
                  <a:pt x="0" y="0"/>
                </a:moveTo>
                <a:lnTo>
                  <a:pt x="455546" y="0"/>
                </a:lnTo>
                <a:lnTo>
                  <a:pt x="455546" y="694166"/>
                </a:lnTo>
                <a:lnTo>
                  <a:pt x="0" y="694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3087526" y="7254379"/>
            <a:ext cx="455547" cy="694166"/>
          </a:xfrm>
          <a:custGeom>
            <a:avLst/>
            <a:gdLst/>
            <a:ahLst/>
            <a:cxnLst/>
            <a:rect r="r" b="b" t="t" l="l"/>
            <a:pathLst>
              <a:path h="694166" w="455547">
                <a:moveTo>
                  <a:pt x="0" y="0"/>
                </a:moveTo>
                <a:lnTo>
                  <a:pt x="455547" y="0"/>
                </a:lnTo>
                <a:lnTo>
                  <a:pt x="455547" y="694166"/>
                </a:lnTo>
                <a:lnTo>
                  <a:pt x="0" y="694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3955559" y="8358120"/>
            <a:ext cx="455547" cy="694166"/>
          </a:xfrm>
          <a:custGeom>
            <a:avLst/>
            <a:gdLst/>
            <a:ahLst/>
            <a:cxnLst/>
            <a:rect r="r" b="b" t="t" l="l"/>
            <a:pathLst>
              <a:path h="694166" w="455547">
                <a:moveTo>
                  <a:pt x="0" y="0"/>
                </a:moveTo>
                <a:lnTo>
                  <a:pt x="455547" y="0"/>
                </a:lnTo>
                <a:lnTo>
                  <a:pt x="455547" y="694166"/>
                </a:lnTo>
                <a:lnTo>
                  <a:pt x="0" y="694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1123118" y="265882"/>
            <a:ext cx="5699874" cy="5272384"/>
          </a:xfrm>
          <a:custGeom>
            <a:avLst/>
            <a:gdLst/>
            <a:ahLst/>
            <a:cxnLst/>
            <a:rect r="r" b="b" t="t" l="l"/>
            <a:pathLst>
              <a:path h="5272384" w="5699874">
                <a:moveTo>
                  <a:pt x="0" y="0"/>
                </a:moveTo>
                <a:lnTo>
                  <a:pt x="5699874" y="0"/>
                </a:lnTo>
                <a:lnTo>
                  <a:pt x="5699874" y="5272383"/>
                </a:lnTo>
                <a:lnTo>
                  <a:pt x="0" y="52723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213461" y="7904074"/>
            <a:ext cx="2602180" cy="2296424"/>
          </a:xfrm>
          <a:custGeom>
            <a:avLst/>
            <a:gdLst/>
            <a:ahLst/>
            <a:cxnLst/>
            <a:rect r="r" b="b" t="t" l="l"/>
            <a:pathLst>
              <a:path h="2296424" w="2602180">
                <a:moveTo>
                  <a:pt x="0" y="0"/>
                </a:moveTo>
                <a:lnTo>
                  <a:pt x="2602179" y="0"/>
                </a:lnTo>
                <a:lnTo>
                  <a:pt x="2602179" y="2296424"/>
                </a:lnTo>
                <a:lnTo>
                  <a:pt x="0" y="22964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3989084" y="2138066"/>
            <a:ext cx="17608249" cy="940527"/>
          </a:xfrm>
          <a:prstGeom prst="rect">
            <a:avLst/>
          </a:prstGeom>
        </p:spPr>
        <p:txBody>
          <a:bodyPr anchor="t" rtlCol="false" tIns="0" lIns="0" bIns="0" rIns="0">
            <a:spAutoFit/>
          </a:bodyPr>
          <a:lstStyle/>
          <a:p>
            <a:pPr algn="ctr">
              <a:lnSpc>
                <a:spcPts val="6854"/>
              </a:lnSpc>
            </a:pPr>
            <a:r>
              <a:rPr lang="en-US" sz="4896">
                <a:solidFill>
                  <a:srgbClr val="000000"/>
                </a:solidFill>
                <a:latin typeface="Acceleration Circle"/>
                <a:ea typeface="Acceleration Circle"/>
                <a:cs typeface="Acceleration Circle"/>
                <a:sym typeface="Acceleration Circle"/>
              </a:rPr>
              <a:t>Data Storage and Management Module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542149" y="203287"/>
            <a:ext cx="18105120" cy="1854136"/>
          </a:xfrm>
          <a:prstGeom prst="rect">
            <a:avLst/>
          </a:prstGeom>
        </p:spPr>
        <p:txBody>
          <a:bodyPr anchor="t" rtlCol="false" tIns="0" lIns="0" bIns="0" rIns="0">
            <a:spAutoFit/>
          </a:bodyPr>
          <a:lstStyle/>
          <a:p>
            <a:pPr algn="ctr">
              <a:lnSpc>
                <a:spcPts val="7128"/>
              </a:lnSpc>
            </a:pPr>
            <a:r>
              <a:rPr lang="en-US" sz="6600" b="true">
                <a:solidFill>
                  <a:srgbClr val="000000"/>
                </a:solidFill>
                <a:latin typeface="Times New Roman Bold"/>
                <a:ea typeface="Times New Roman Bold"/>
                <a:cs typeface="Times New Roman Bold"/>
                <a:sym typeface="Times New Roman Bold"/>
              </a:rPr>
              <a:t>Workflow/Gantt Chart</a:t>
            </a:r>
          </a:p>
        </p:txBody>
      </p:sp>
      <p:grpSp>
        <p:nvGrpSpPr>
          <p:cNvPr name="Group 3" id="3"/>
          <p:cNvGrpSpPr/>
          <p:nvPr/>
        </p:nvGrpSpPr>
        <p:grpSpPr>
          <a:xfrm rot="0">
            <a:off x="2509372" y="1927301"/>
            <a:ext cx="3067713" cy="1434156"/>
            <a:chOff x="0" y="0"/>
            <a:chExt cx="4090285" cy="1912208"/>
          </a:xfrm>
        </p:grpSpPr>
        <p:sp>
          <p:nvSpPr>
            <p:cNvPr name="Freeform 4" id="4"/>
            <p:cNvSpPr/>
            <p:nvPr/>
          </p:nvSpPr>
          <p:spPr>
            <a:xfrm flipH="false" flipV="false" rot="0">
              <a:off x="0" y="0"/>
              <a:ext cx="4090285" cy="1912208"/>
            </a:xfrm>
            <a:custGeom>
              <a:avLst/>
              <a:gdLst/>
              <a:ahLst/>
              <a:cxnLst/>
              <a:rect r="r" b="b" t="t" l="l"/>
              <a:pathLst>
                <a:path h="1912208" w="4090285">
                  <a:moveTo>
                    <a:pt x="0" y="0"/>
                  </a:moveTo>
                  <a:lnTo>
                    <a:pt x="4090285" y="0"/>
                  </a:lnTo>
                  <a:lnTo>
                    <a:pt x="4090285" y="1912208"/>
                  </a:lnTo>
                  <a:lnTo>
                    <a:pt x="0" y="1912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59035" y="418544"/>
              <a:ext cx="3716950" cy="1120761"/>
            </a:xfrm>
            <a:prstGeom prst="rect">
              <a:avLst/>
            </a:prstGeom>
          </p:spPr>
          <p:txBody>
            <a:bodyPr anchor="t" rtlCol="false" tIns="0" lIns="0" bIns="0" rIns="0">
              <a:spAutoFit/>
            </a:bodyPr>
            <a:lstStyle/>
            <a:p>
              <a:pPr algn="ctr">
                <a:lnSpc>
                  <a:spcPts val="3263"/>
                </a:lnSpc>
              </a:pPr>
              <a:r>
                <a:rPr lang="en-US" sz="2331">
                  <a:solidFill>
                    <a:srgbClr val="000000"/>
                  </a:solidFill>
                  <a:latin typeface="Acceleration Circle"/>
                  <a:ea typeface="Acceleration Circle"/>
                  <a:cs typeface="Acceleration Circle"/>
                  <a:sym typeface="Acceleration Circle"/>
                </a:rPr>
                <a:t> User Registration/Authentication</a:t>
              </a:r>
            </a:p>
          </p:txBody>
        </p:sp>
      </p:grpSp>
      <p:grpSp>
        <p:nvGrpSpPr>
          <p:cNvPr name="Group 6" id="6"/>
          <p:cNvGrpSpPr/>
          <p:nvPr/>
        </p:nvGrpSpPr>
        <p:grpSpPr>
          <a:xfrm rot="0">
            <a:off x="2675074" y="4047765"/>
            <a:ext cx="2787712" cy="956338"/>
            <a:chOff x="0" y="0"/>
            <a:chExt cx="3716950" cy="1275118"/>
          </a:xfrm>
        </p:grpSpPr>
        <p:sp>
          <p:nvSpPr>
            <p:cNvPr name="Freeform 7" id="7"/>
            <p:cNvSpPr/>
            <p:nvPr/>
          </p:nvSpPr>
          <p:spPr>
            <a:xfrm flipH="false" flipV="false" rot="0">
              <a:off x="485845" y="0"/>
              <a:ext cx="2727524" cy="1275118"/>
            </a:xfrm>
            <a:custGeom>
              <a:avLst/>
              <a:gdLst/>
              <a:ahLst/>
              <a:cxnLst/>
              <a:rect r="r" b="b" t="t" l="l"/>
              <a:pathLst>
                <a:path h="1275118" w="2727524">
                  <a:moveTo>
                    <a:pt x="0" y="0"/>
                  </a:moveTo>
                  <a:lnTo>
                    <a:pt x="2727524" y="0"/>
                  </a:lnTo>
                  <a:lnTo>
                    <a:pt x="2727524" y="1275118"/>
                  </a:lnTo>
                  <a:lnTo>
                    <a:pt x="0" y="12751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0" y="348098"/>
              <a:ext cx="3716950" cy="568534"/>
            </a:xfrm>
            <a:prstGeom prst="rect">
              <a:avLst/>
            </a:prstGeom>
          </p:spPr>
          <p:txBody>
            <a:bodyPr anchor="t" rtlCol="false" tIns="0" lIns="0" bIns="0" rIns="0">
              <a:spAutoFit/>
            </a:bodyPr>
            <a:lstStyle/>
            <a:p>
              <a:pPr algn="ctr">
                <a:lnSpc>
                  <a:spcPts val="3263"/>
                </a:lnSpc>
              </a:pPr>
              <a:r>
                <a:rPr lang="en-US" sz="2331">
                  <a:solidFill>
                    <a:srgbClr val="000000"/>
                  </a:solidFill>
                  <a:latin typeface="Acceleration Circle"/>
                  <a:ea typeface="Acceleration Circle"/>
                  <a:cs typeface="Acceleration Circle"/>
                  <a:sym typeface="Acceleration Circle"/>
                </a:rPr>
                <a:t>Template Selection</a:t>
              </a:r>
            </a:p>
          </p:txBody>
        </p:sp>
      </p:grpSp>
      <p:sp>
        <p:nvSpPr>
          <p:cNvPr name="Freeform 9" id="9"/>
          <p:cNvSpPr/>
          <p:nvPr/>
        </p:nvSpPr>
        <p:spPr>
          <a:xfrm flipH="false" flipV="false" rot="0">
            <a:off x="2528422" y="5537503"/>
            <a:ext cx="3067713" cy="1434156"/>
          </a:xfrm>
          <a:custGeom>
            <a:avLst/>
            <a:gdLst/>
            <a:ahLst/>
            <a:cxnLst/>
            <a:rect r="r" b="b" t="t" l="l"/>
            <a:pathLst>
              <a:path h="1434156" w="3067713">
                <a:moveTo>
                  <a:pt x="0" y="0"/>
                </a:moveTo>
                <a:lnTo>
                  <a:pt x="3067714" y="0"/>
                </a:lnTo>
                <a:lnTo>
                  <a:pt x="3067714" y="1434156"/>
                </a:lnTo>
                <a:lnTo>
                  <a:pt x="0" y="143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048992" y="7438384"/>
            <a:ext cx="2085180" cy="974822"/>
          </a:xfrm>
          <a:custGeom>
            <a:avLst/>
            <a:gdLst/>
            <a:ahLst/>
            <a:cxnLst/>
            <a:rect r="r" b="b" t="t" l="l"/>
            <a:pathLst>
              <a:path h="974822" w="2085180">
                <a:moveTo>
                  <a:pt x="0" y="0"/>
                </a:moveTo>
                <a:lnTo>
                  <a:pt x="2085180" y="0"/>
                </a:lnTo>
                <a:lnTo>
                  <a:pt x="2085180" y="974822"/>
                </a:lnTo>
                <a:lnTo>
                  <a:pt x="0" y="9748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3178089" y="8954318"/>
            <a:ext cx="1826986" cy="854116"/>
          </a:xfrm>
          <a:custGeom>
            <a:avLst/>
            <a:gdLst/>
            <a:ahLst/>
            <a:cxnLst/>
            <a:rect r="r" b="b" t="t" l="l"/>
            <a:pathLst>
              <a:path h="854116" w="1826986">
                <a:moveTo>
                  <a:pt x="0" y="0"/>
                </a:moveTo>
                <a:lnTo>
                  <a:pt x="1826986" y="0"/>
                </a:lnTo>
                <a:lnTo>
                  <a:pt x="1826986" y="854116"/>
                </a:lnTo>
                <a:lnTo>
                  <a:pt x="0" y="8541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7215380" y="6522138"/>
            <a:ext cx="3067713" cy="1434156"/>
          </a:xfrm>
          <a:custGeom>
            <a:avLst/>
            <a:gdLst/>
            <a:ahLst/>
            <a:cxnLst/>
            <a:rect r="r" b="b" t="t" l="l"/>
            <a:pathLst>
              <a:path h="1434156" w="3067713">
                <a:moveTo>
                  <a:pt x="0" y="0"/>
                </a:moveTo>
                <a:lnTo>
                  <a:pt x="3067714" y="0"/>
                </a:lnTo>
                <a:lnTo>
                  <a:pt x="3067714" y="1434156"/>
                </a:lnTo>
                <a:lnTo>
                  <a:pt x="0" y="143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0143093" y="4426422"/>
            <a:ext cx="3067713" cy="1434156"/>
          </a:xfrm>
          <a:custGeom>
            <a:avLst/>
            <a:gdLst/>
            <a:ahLst/>
            <a:cxnLst/>
            <a:rect r="r" b="b" t="t" l="l"/>
            <a:pathLst>
              <a:path h="1434156" w="3067713">
                <a:moveTo>
                  <a:pt x="0" y="0"/>
                </a:moveTo>
                <a:lnTo>
                  <a:pt x="3067713" y="0"/>
                </a:lnTo>
                <a:lnTo>
                  <a:pt x="3067713" y="1434156"/>
                </a:lnTo>
                <a:lnTo>
                  <a:pt x="0" y="143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3551259" y="2227595"/>
            <a:ext cx="3067713" cy="1434156"/>
          </a:xfrm>
          <a:custGeom>
            <a:avLst/>
            <a:gdLst/>
            <a:ahLst/>
            <a:cxnLst/>
            <a:rect r="r" b="b" t="t" l="l"/>
            <a:pathLst>
              <a:path h="1434156" w="3067713">
                <a:moveTo>
                  <a:pt x="0" y="0"/>
                </a:moveTo>
                <a:lnTo>
                  <a:pt x="3067713" y="0"/>
                </a:lnTo>
                <a:lnTo>
                  <a:pt x="3067713" y="1434156"/>
                </a:lnTo>
                <a:lnTo>
                  <a:pt x="0" y="143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true" flipV="false" rot="6613291">
            <a:off x="5507888" y="7641158"/>
            <a:ext cx="1839259" cy="2354251"/>
          </a:xfrm>
          <a:custGeom>
            <a:avLst/>
            <a:gdLst/>
            <a:ahLst/>
            <a:cxnLst/>
            <a:rect r="r" b="b" t="t" l="l"/>
            <a:pathLst>
              <a:path h="2354251" w="1839259">
                <a:moveTo>
                  <a:pt x="1839259" y="0"/>
                </a:moveTo>
                <a:lnTo>
                  <a:pt x="0" y="0"/>
                </a:lnTo>
                <a:lnTo>
                  <a:pt x="0" y="2354251"/>
                </a:lnTo>
                <a:lnTo>
                  <a:pt x="1839259" y="2354251"/>
                </a:lnTo>
                <a:lnTo>
                  <a:pt x="183925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0283094" y="4446186"/>
            <a:ext cx="2787712" cy="1278554"/>
          </a:xfrm>
          <a:prstGeom prst="rect">
            <a:avLst/>
          </a:prstGeom>
        </p:spPr>
        <p:txBody>
          <a:bodyPr anchor="t" rtlCol="false" tIns="0" lIns="0" bIns="0" rIns="0">
            <a:spAutoFit/>
          </a:bodyPr>
          <a:lstStyle/>
          <a:p>
            <a:pPr algn="ctr">
              <a:lnSpc>
                <a:spcPts val="3263"/>
              </a:lnSpc>
            </a:pPr>
            <a:r>
              <a:rPr lang="en-US" sz="2331">
                <a:solidFill>
                  <a:srgbClr val="000000"/>
                </a:solidFill>
                <a:latin typeface="Acceleration Circle"/>
                <a:ea typeface="Acceleration Circle"/>
                <a:cs typeface="Acceleration Circle"/>
                <a:sym typeface="Acceleration Circle"/>
              </a:rPr>
              <a:t>Save, Download, or Share</a:t>
            </a:r>
          </a:p>
          <a:p>
            <a:pPr algn="ctr">
              <a:lnSpc>
                <a:spcPts val="3263"/>
              </a:lnSpc>
            </a:pPr>
            <a:r>
              <a:rPr lang="en-US" sz="2331">
                <a:solidFill>
                  <a:srgbClr val="000000"/>
                </a:solidFill>
                <a:latin typeface="Acceleration Circle"/>
                <a:ea typeface="Acceleration Circle"/>
                <a:cs typeface="Acceleration Circle"/>
                <a:sym typeface="Acceleration Circle"/>
              </a:rPr>
              <a:t>in any format like docs,pdf,jpeg</a:t>
            </a:r>
          </a:p>
        </p:txBody>
      </p:sp>
      <p:sp>
        <p:nvSpPr>
          <p:cNvPr name="TextBox 17" id="17"/>
          <p:cNvSpPr txBox="true"/>
          <p:nvPr/>
        </p:nvSpPr>
        <p:spPr>
          <a:xfrm rot="0">
            <a:off x="13691260" y="2464856"/>
            <a:ext cx="2787712" cy="864384"/>
          </a:xfrm>
          <a:prstGeom prst="rect">
            <a:avLst/>
          </a:prstGeom>
        </p:spPr>
        <p:txBody>
          <a:bodyPr anchor="t" rtlCol="false" tIns="0" lIns="0" bIns="0" rIns="0">
            <a:spAutoFit/>
          </a:bodyPr>
          <a:lstStyle/>
          <a:p>
            <a:pPr algn="ctr">
              <a:lnSpc>
                <a:spcPts val="3263"/>
              </a:lnSpc>
            </a:pPr>
            <a:r>
              <a:rPr lang="en-US" sz="2331">
                <a:solidFill>
                  <a:srgbClr val="000000"/>
                </a:solidFill>
                <a:latin typeface="Acceleration Circle"/>
                <a:ea typeface="Acceleration Circle"/>
                <a:cs typeface="Acceleration Circle"/>
                <a:sym typeface="Acceleration Circle"/>
              </a:rPr>
              <a:t>User Feedback to improve </a:t>
            </a:r>
          </a:p>
          <a:p>
            <a:pPr algn="ctr">
              <a:lnSpc>
                <a:spcPts val="3263"/>
              </a:lnSpc>
            </a:pPr>
            <a:r>
              <a:rPr lang="en-US" sz="2331">
                <a:solidFill>
                  <a:srgbClr val="000000"/>
                </a:solidFill>
                <a:latin typeface="Acceleration Circle"/>
                <a:ea typeface="Acceleration Circle"/>
                <a:cs typeface="Acceleration Circle"/>
                <a:sym typeface="Acceleration Circle"/>
              </a:rPr>
              <a:t>our website </a:t>
            </a:r>
          </a:p>
        </p:txBody>
      </p:sp>
      <p:sp>
        <p:nvSpPr>
          <p:cNvPr name="Freeform 18" id="18"/>
          <p:cNvSpPr/>
          <p:nvPr/>
        </p:nvSpPr>
        <p:spPr>
          <a:xfrm flipH="true" flipV="false" rot="6613291">
            <a:off x="10728734" y="5460026"/>
            <a:ext cx="1839259" cy="2354251"/>
          </a:xfrm>
          <a:custGeom>
            <a:avLst/>
            <a:gdLst/>
            <a:ahLst/>
            <a:cxnLst/>
            <a:rect r="r" b="b" t="t" l="l"/>
            <a:pathLst>
              <a:path h="2354251" w="1839259">
                <a:moveTo>
                  <a:pt x="1839259" y="0"/>
                </a:moveTo>
                <a:lnTo>
                  <a:pt x="0" y="0"/>
                </a:lnTo>
                <a:lnTo>
                  <a:pt x="0" y="2354251"/>
                </a:lnTo>
                <a:lnTo>
                  <a:pt x="1839259" y="2354251"/>
                </a:lnTo>
                <a:lnTo>
                  <a:pt x="183925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true" flipV="false" rot="6613291">
            <a:off x="13713619" y="3413632"/>
            <a:ext cx="1839259" cy="2354251"/>
          </a:xfrm>
          <a:custGeom>
            <a:avLst/>
            <a:gdLst/>
            <a:ahLst/>
            <a:cxnLst/>
            <a:rect r="r" b="b" t="t" l="l"/>
            <a:pathLst>
              <a:path h="2354251" w="1839259">
                <a:moveTo>
                  <a:pt x="1839259" y="0"/>
                </a:moveTo>
                <a:lnTo>
                  <a:pt x="0" y="0"/>
                </a:lnTo>
                <a:lnTo>
                  <a:pt x="0" y="2354251"/>
                </a:lnTo>
                <a:lnTo>
                  <a:pt x="1839259" y="2354251"/>
                </a:lnTo>
                <a:lnTo>
                  <a:pt x="183925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5400000">
            <a:off x="39964" y="3133693"/>
            <a:ext cx="3086077" cy="933538"/>
          </a:xfrm>
          <a:custGeom>
            <a:avLst/>
            <a:gdLst/>
            <a:ahLst/>
            <a:cxnLst/>
            <a:rect r="r" b="b" t="t" l="l"/>
            <a:pathLst>
              <a:path h="933538" w="3086077">
                <a:moveTo>
                  <a:pt x="0" y="0"/>
                </a:moveTo>
                <a:lnTo>
                  <a:pt x="3086077" y="0"/>
                </a:lnTo>
                <a:lnTo>
                  <a:pt x="3086077" y="933538"/>
                </a:lnTo>
                <a:lnTo>
                  <a:pt x="0" y="9335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5400000">
            <a:off x="39964" y="7248493"/>
            <a:ext cx="3086077" cy="933538"/>
          </a:xfrm>
          <a:custGeom>
            <a:avLst/>
            <a:gdLst/>
            <a:ahLst/>
            <a:cxnLst/>
            <a:rect r="r" b="b" t="t" l="l"/>
            <a:pathLst>
              <a:path h="933538" w="3086077">
                <a:moveTo>
                  <a:pt x="0" y="0"/>
                </a:moveTo>
                <a:lnTo>
                  <a:pt x="3086077" y="0"/>
                </a:lnTo>
                <a:lnTo>
                  <a:pt x="3086077" y="933538"/>
                </a:lnTo>
                <a:lnTo>
                  <a:pt x="0" y="9335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91440" y="786258"/>
            <a:ext cx="5769886" cy="1074641"/>
          </a:xfrm>
          <a:custGeom>
            <a:avLst/>
            <a:gdLst/>
            <a:ahLst/>
            <a:cxnLst/>
            <a:rect r="r" b="b" t="t" l="l"/>
            <a:pathLst>
              <a:path h="1074641" w="5769886">
                <a:moveTo>
                  <a:pt x="0" y="0"/>
                </a:moveTo>
                <a:lnTo>
                  <a:pt x="5769886" y="0"/>
                </a:lnTo>
                <a:lnTo>
                  <a:pt x="5769886" y="1074641"/>
                </a:lnTo>
                <a:lnTo>
                  <a:pt x="0" y="10746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3070806" y="7438384"/>
            <a:ext cx="4659263" cy="2615011"/>
          </a:xfrm>
          <a:custGeom>
            <a:avLst/>
            <a:gdLst/>
            <a:ahLst/>
            <a:cxnLst/>
            <a:rect r="r" b="b" t="t" l="l"/>
            <a:pathLst>
              <a:path h="2615011" w="4659263">
                <a:moveTo>
                  <a:pt x="0" y="0"/>
                </a:moveTo>
                <a:lnTo>
                  <a:pt x="4659263" y="0"/>
                </a:lnTo>
                <a:lnTo>
                  <a:pt x="4659263" y="2615011"/>
                </a:lnTo>
                <a:lnTo>
                  <a:pt x="0" y="2615011"/>
                </a:lnTo>
                <a:lnTo>
                  <a:pt x="0" y="0"/>
                </a:lnTo>
                <a:close/>
              </a:path>
            </a:pathLst>
          </a:custGeom>
          <a:blipFill>
            <a:blip r:embed="rId10"/>
            <a:stretch>
              <a:fillRect l="0" t="0" r="0" b="0"/>
            </a:stretch>
          </a:blipFill>
        </p:spPr>
      </p:sp>
      <p:sp>
        <p:nvSpPr>
          <p:cNvPr name="TextBox 24" id="24"/>
          <p:cNvSpPr txBox="true"/>
          <p:nvPr/>
        </p:nvSpPr>
        <p:spPr>
          <a:xfrm rot="0">
            <a:off x="2668423" y="5742940"/>
            <a:ext cx="2787712" cy="450213"/>
          </a:xfrm>
          <a:prstGeom prst="rect">
            <a:avLst/>
          </a:prstGeom>
        </p:spPr>
        <p:txBody>
          <a:bodyPr anchor="t" rtlCol="false" tIns="0" lIns="0" bIns="0" rIns="0">
            <a:spAutoFit/>
          </a:bodyPr>
          <a:lstStyle/>
          <a:p>
            <a:pPr algn="ctr">
              <a:lnSpc>
                <a:spcPts val="3263"/>
              </a:lnSpc>
            </a:pPr>
            <a:r>
              <a:rPr lang="en-US" sz="2331">
                <a:solidFill>
                  <a:srgbClr val="000000"/>
                </a:solidFill>
                <a:latin typeface="Acceleration Circle"/>
                <a:ea typeface="Acceleration Circle"/>
                <a:cs typeface="Acceleration Circle"/>
                <a:sym typeface="Acceleration Circle"/>
              </a:rPr>
              <a:t>User Information Input</a:t>
            </a:r>
          </a:p>
        </p:txBody>
      </p:sp>
      <p:sp>
        <p:nvSpPr>
          <p:cNvPr name="TextBox 25" id="25"/>
          <p:cNvSpPr txBox="true"/>
          <p:nvPr/>
        </p:nvSpPr>
        <p:spPr>
          <a:xfrm rot="0">
            <a:off x="2694124" y="6140281"/>
            <a:ext cx="2787712" cy="450213"/>
          </a:xfrm>
          <a:prstGeom prst="rect">
            <a:avLst/>
          </a:prstGeom>
        </p:spPr>
        <p:txBody>
          <a:bodyPr anchor="t" rtlCol="false" tIns="0" lIns="0" bIns="0" rIns="0">
            <a:spAutoFit/>
          </a:bodyPr>
          <a:lstStyle/>
          <a:p>
            <a:pPr algn="ctr">
              <a:lnSpc>
                <a:spcPts val="3263"/>
              </a:lnSpc>
            </a:pPr>
            <a:r>
              <a:rPr lang="en-US" sz="2331">
                <a:solidFill>
                  <a:srgbClr val="000000"/>
                </a:solidFill>
                <a:latin typeface="Acceleration Circle"/>
                <a:ea typeface="Acceleration Circle"/>
                <a:cs typeface="Acceleration Circle"/>
                <a:sym typeface="Acceleration Circle"/>
              </a:rPr>
              <a:t>(Name,Experience,Hobby)</a:t>
            </a:r>
          </a:p>
        </p:txBody>
      </p:sp>
      <p:sp>
        <p:nvSpPr>
          <p:cNvPr name="TextBox 26" id="26"/>
          <p:cNvSpPr txBox="true"/>
          <p:nvPr/>
        </p:nvSpPr>
        <p:spPr>
          <a:xfrm rot="0">
            <a:off x="2722699" y="7431347"/>
            <a:ext cx="2787712" cy="864384"/>
          </a:xfrm>
          <a:prstGeom prst="rect">
            <a:avLst/>
          </a:prstGeom>
        </p:spPr>
        <p:txBody>
          <a:bodyPr anchor="t" rtlCol="false" tIns="0" lIns="0" bIns="0" rIns="0">
            <a:spAutoFit/>
          </a:bodyPr>
          <a:lstStyle/>
          <a:p>
            <a:pPr algn="ctr">
              <a:lnSpc>
                <a:spcPts val="3263"/>
              </a:lnSpc>
            </a:pPr>
            <a:r>
              <a:rPr lang="en-US" sz="2331">
                <a:solidFill>
                  <a:srgbClr val="000000"/>
                </a:solidFill>
                <a:latin typeface="Acceleration Circle"/>
                <a:ea typeface="Acceleration Circle"/>
                <a:cs typeface="Acceleration Circle"/>
                <a:sym typeface="Acceleration Circle"/>
              </a:rPr>
              <a:t>Resume Content Optimization </a:t>
            </a:r>
          </a:p>
        </p:txBody>
      </p:sp>
      <p:sp>
        <p:nvSpPr>
          <p:cNvPr name="TextBox 27" id="27"/>
          <p:cNvSpPr txBox="true"/>
          <p:nvPr/>
        </p:nvSpPr>
        <p:spPr>
          <a:xfrm rot="0">
            <a:off x="2649373" y="8994906"/>
            <a:ext cx="2787712" cy="450213"/>
          </a:xfrm>
          <a:prstGeom prst="rect">
            <a:avLst/>
          </a:prstGeom>
        </p:spPr>
        <p:txBody>
          <a:bodyPr anchor="t" rtlCol="false" tIns="0" lIns="0" bIns="0" rIns="0">
            <a:spAutoFit/>
          </a:bodyPr>
          <a:lstStyle/>
          <a:p>
            <a:pPr algn="ctr">
              <a:lnSpc>
                <a:spcPts val="3263"/>
              </a:lnSpc>
            </a:pPr>
            <a:r>
              <a:rPr lang="en-US" sz="2331">
                <a:solidFill>
                  <a:srgbClr val="000000"/>
                </a:solidFill>
                <a:latin typeface="Acceleration Circle"/>
                <a:ea typeface="Acceleration Circle"/>
                <a:cs typeface="Acceleration Circle"/>
                <a:sym typeface="Acceleration Circle"/>
              </a:rPr>
              <a:t>Live Preview</a:t>
            </a:r>
          </a:p>
        </p:txBody>
      </p:sp>
      <p:sp>
        <p:nvSpPr>
          <p:cNvPr name="TextBox 28" id="28"/>
          <p:cNvSpPr txBox="true"/>
          <p:nvPr/>
        </p:nvSpPr>
        <p:spPr>
          <a:xfrm rot="0">
            <a:off x="7355381" y="6541902"/>
            <a:ext cx="2787712" cy="1278554"/>
          </a:xfrm>
          <a:prstGeom prst="rect">
            <a:avLst/>
          </a:prstGeom>
        </p:spPr>
        <p:txBody>
          <a:bodyPr anchor="t" rtlCol="false" tIns="0" lIns="0" bIns="0" rIns="0">
            <a:spAutoFit/>
          </a:bodyPr>
          <a:lstStyle/>
          <a:p>
            <a:pPr algn="ctr">
              <a:lnSpc>
                <a:spcPts val="3263"/>
              </a:lnSpc>
            </a:pPr>
            <a:r>
              <a:rPr lang="en-US" sz="2331">
                <a:solidFill>
                  <a:srgbClr val="000000"/>
                </a:solidFill>
                <a:latin typeface="Acceleration Circle"/>
                <a:ea typeface="Acceleration Circle"/>
                <a:cs typeface="Acceleration Circle"/>
                <a:sym typeface="Acceleration Circle"/>
              </a:rPr>
              <a:t>Customization Options</a:t>
            </a:r>
          </a:p>
          <a:p>
            <a:pPr algn="ctr">
              <a:lnSpc>
                <a:spcPts val="3263"/>
              </a:lnSpc>
            </a:pPr>
            <a:r>
              <a:rPr lang="en-US" sz="2331">
                <a:solidFill>
                  <a:srgbClr val="000000"/>
                </a:solidFill>
                <a:latin typeface="Acceleration Circle"/>
                <a:ea typeface="Acceleration Circle"/>
                <a:cs typeface="Acceleration Circle"/>
                <a:sym typeface="Acceleration Circle"/>
              </a:rPr>
              <a:t>like font picture bullets </a:t>
            </a:r>
          </a:p>
          <a:p>
            <a:pPr algn="ctr">
              <a:lnSpc>
                <a:spcPts val="3263"/>
              </a:lnSpc>
            </a:pPr>
            <a:r>
              <a:rPr lang="en-US" sz="2331">
                <a:solidFill>
                  <a:srgbClr val="000000"/>
                </a:solidFill>
                <a:latin typeface="Acceleration Circle"/>
                <a:ea typeface="Acceleration Circle"/>
                <a:cs typeface="Acceleration Circle"/>
                <a:sym typeface="Acceleration Circle"/>
              </a:rPr>
              <a:t>rearrange content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405138" y="25051"/>
            <a:ext cx="18105120" cy="1835848"/>
          </a:xfrm>
          <a:prstGeom prst="rect">
            <a:avLst/>
          </a:prstGeom>
        </p:spPr>
        <p:txBody>
          <a:bodyPr anchor="t" rtlCol="false" tIns="0" lIns="0" bIns="0" rIns="0">
            <a:spAutoFit/>
          </a:bodyPr>
          <a:lstStyle/>
          <a:p>
            <a:pPr algn="ctr">
              <a:lnSpc>
                <a:spcPts val="7128"/>
              </a:lnSpc>
            </a:pPr>
            <a:r>
              <a:rPr lang="en-US" sz="6600" b="true">
                <a:solidFill>
                  <a:srgbClr val="000000"/>
                </a:solidFill>
                <a:latin typeface="Times New Roman Bold"/>
                <a:ea typeface="Times New Roman Bold"/>
                <a:cs typeface="Times New Roman Bold"/>
                <a:sym typeface="Times New Roman Bold"/>
              </a:rPr>
              <a:t>References</a:t>
            </a:r>
          </a:p>
        </p:txBody>
      </p:sp>
      <p:sp>
        <p:nvSpPr>
          <p:cNvPr name="Freeform 3" id="3"/>
          <p:cNvSpPr/>
          <p:nvPr/>
        </p:nvSpPr>
        <p:spPr>
          <a:xfrm flipH="false" flipV="false" rot="0">
            <a:off x="91440" y="671958"/>
            <a:ext cx="5769886" cy="1074641"/>
          </a:xfrm>
          <a:custGeom>
            <a:avLst/>
            <a:gdLst/>
            <a:ahLst/>
            <a:cxnLst/>
            <a:rect r="r" b="b" t="t" l="l"/>
            <a:pathLst>
              <a:path h="1074641" w="5769886">
                <a:moveTo>
                  <a:pt x="0" y="0"/>
                </a:moveTo>
                <a:lnTo>
                  <a:pt x="5769886" y="0"/>
                </a:lnTo>
                <a:lnTo>
                  <a:pt x="5769886" y="1074641"/>
                </a:lnTo>
                <a:lnTo>
                  <a:pt x="0" y="10746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405138" y="2295413"/>
            <a:ext cx="18689438" cy="6538366"/>
          </a:xfrm>
          <a:prstGeom prst="rect">
            <a:avLst/>
          </a:prstGeom>
        </p:spPr>
        <p:txBody>
          <a:bodyPr anchor="t" rtlCol="false" tIns="0" lIns="0" bIns="0" rIns="0">
            <a:spAutoFit/>
          </a:bodyPr>
          <a:lstStyle/>
          <a:p>
            <a:pPr algn="ctr">
              <a:lnSpc>
                <a:spcPts val="8692"/>
              </a:lnSpc>
            </a:pPr>
            <a:r>
              <a:rPr lang="en-US" sz="6209">
                <a:solidFill>
                  <a:srgbClr val="000000"/>
                </a:solidFill>
                <a:latin typeface="Canva Student Font"/>
                <a:ea typeface="Canva Student Font"/>
                <a:cs typeface="Canva Student Font"/>
                <a:sym typeface="Canva Student Font"/>
              </a:rPr>
              <a:t>     w3school.com</a:t>
            </a:r>
          </a:p>
          <a:p>
            <a:pPr algn="ctr">
              <a:lnSpc>
                <a:spcPts val="8692"/>
              </a:lnSpc>
            </a:pPr>
            <a:r>
              <a:rPr lang="en-US" sz="6209">
                <a:solidFill>
                  <a:srgbClr val="000000"/>
                </a:solidFill>
                <a:latin typeface="Canva Student Font"/>
                <a:ea typeface="Canva Student Font"/>
                <a:cs typeface="Canva Student Font"/>
                <a:sym typeface="Canva Student Font"/>
              </a:rPr>
              <a:t>           canva.com</a:t>
            </a:r>
          </a:p>
          <a:p>
            <a:pPr algn="ctr">
              <a:lnSpc>
                <a:spcPts val="8692"/>
              </a:lnSpc>
            </a:pPr>
            <a:r>
              <a:rPr lang="en-US" sz="6209">
                <a:solidFill>
                  <a:srgbClr val="000000"/>
                </a:solidFill>
                <a:latin typeface="Canva Student Font"/>
                <a:ea typeface="Canva Student Font"/>
                <a:cs typeface="Canva Student Font"/>
                <a:sym typeface="Canva Student Font"/>
              </a:rPr>
              <a:t>                         geeksforgeeks</a:t>
            </a:r>
          </a:p>
          <a:p>
            <a:pPr algn="ctr">
              <a:lnSpc>
                <a:spcPts val="8692"/>
              </a:lnSpc>
            </a:pPr>
            <a:r>
              <a:rPr lang="en-US" sz="6209">
                <a:solidFill>
                  <a:srgbClr val="000000"/>
                </a:solidFill>
                <a:latin typeface="Canva Student Font"/>
                <a:ea typeface="Canva Student Font"/>
                <a:cs typeface="Canva Student Font"/>
                <a:sym typeface="Canva Student Font"/>
              </a:rPr>
              <a:t>                                        MDN refrences</a:t>
            </a:r>
          </a:p>
          <a:p>
            <a:pPr algn="ctr">
              <a:lnSpc>
                <a:spcPts val="8692"/>
              </a:lnSpc>
            </a:pPr>
            <a:r>
              <a:rPr lang="en-US" sz="6209">
                <a:solidFill>
                  <a:srgbClr val="000000"/>
                </a:solidFill>
                <a:latin typeface="Canva Student Font"/>
                <a:ea typeface="Canva Student Font"/>
                <a:cs typeface="Canva Student Font"/>
                <a:sym typeface="Canva Student Font"/>
              </a:rPr>
              <a:t>                                                     Generative AI</a:t>
            </a:r>
          </a:p>
          <a:p>
            <a:pPr algn="ctr">
              <a:lnSpc>
                <a:spcPts val="8692"/>
              </a:lnSpc>
            </a:pPr>
            <a:r>
              <a:rPr lang="en-US" sz="6209">
                <a:solidFill>
                  <a:srgbClr val="000000"/>
                </a:solidFill>
                <a:latin typeface="Canva Student Font"/>
                <a:ea typeface="Canva Student Font"/>
                <a:cs typeface="Canva Student Font"/>
                <a:sym typeface="Canva Student Font"/>
              </a:rPr>
              <a:t>                                                             Open free sources</a:t>
            </a:r>
          </a:p>
        </p:txBody>
      </p:sp>
      <p:sp>
        <p:nvSpPr>
          <p:cNvPr name="Freeform 5" id="5"/>
          <p:cNvSpPr/>
          <p:nvPr/>
        </p:nvSpPr>
        <p:spPr>
          <a:xfrm flipH="false" flipV="false" rot="0">
            <a:off x="1931065" y="2419238"/>
            <a:ext cx="455836" cy="694166"/>
          </a:xfrm>
          <a:custGeom>
            <a:avLst/>
            <a:gdLst/>
            <a:ahLst/>
            <a:cxnLst/>
            <a:rect r="r" b="b" t="t" l="l"/>
            <a:pathLst>
              <a:path h="694166" w="455836">
                <a:moveTo>
                  <a:pt x="0" y="0"/>
                </a:moveTo>
                <a:lnTo>
                  <a:pt x="455835" y="0"/>
                </a:lnTo>
                <a:lnTo>
                  <a:pt x="455835" y="694166"/>
                </a:lnTo>
                <a:lnTo>
                  <a:pt x="0" y="694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976383" y="3615377"/>
            <a:ext cx="455836" cy="694166"/>
          </a:xfrm>
          <a:custGeom>
            <a:avLst/>
            <a:gdLst/>
            <a:ahLst/>
            <a:cxnLst/>
            <a:rect r="r" b="b" t="t" l="l"/>
            <a:pathLst>
              <a:path h="694166" w="455836">
                <a:moveTo>
                  <a:pt x="0" y="0"/>
                </a:moveTo>
                <a:lnTo>
                  <a:pt x="455836" y="0"/>
                </a:lnTo>
                <a:lnTo>
                  <a:pt x="455836" y="694166"/>
                </a:lnTo>
                <a:lnTo>
                  <a:pt x="0" y="694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021702" y="4811515"/>
            <a:ext cx="455836" cy="694166"/>
          </a:xfrm>
          <a:custGeom>
            <a:avLst/>
            <a:gdLst/>
            <a:ahLst/>
            <a:cxnLst/>
            <a:rect r="r" b="b" t="t" l="l"/>
            <a:pathLst>
              <a:path h="694166" w="455836">
                <a:moveTo>
                  <a:pt x="0" y="0"/>
                </a:moveTo>
                <a:lnTo>
                  <a:pt x="455836" y="0"/>
                </a:lnTo>
                <a:lnTo>
                  <a:pt x="455836" y="694166"/>
                </a:lnTo>
                <a:lnTo>
                  <a:pt x="0" y="694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5405491" y="5626509"/>
            <a:ext cx="455836" cy="694166"/>
          </a:xfrm>
          <a:custGeom>
            <a:avLst/>
            <a:gdLst/>
            <a:ahLst/>
            <a:cxnLst/>
            <a:rect r="r" b="b" t="t" l="l"/>
            <a:pathLst>
              <a:path h="694166" w="455836">
                <a:moveTo>
                  <a:pt x="0" y="0"/>
                </a:moveTo>
                <a:lnTo>
                  <a:pt x="455835" y="0"/>
                </a:lnTo>
                <a:lnTo>
                  <a:pt x="455835" y="694166"/>
                </a:lnTo>
                <a:lnTo>
                  <a:pt x="0" y="694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190717" y="6802796"/>
            <a:ext cx="455836" cy="694166"/>
          </a:xfrm>
          <a:custGeom>
            <a:avLst/>
            <a:gdLst/>
            <a:ahLst/>
            <a:cxnLst/>
            <a:rect r="r" b="b" t="t" l="l"/>
            <a:pathLst>
              <a:path h="694166" w="455836">
                <a:moveTo>
                  <a:pt x="0" y="0"/>
                </a:moveTo>
                <a:lnTo>
                  <a:pt x="455836" y="0"/>
                </a:lnTo>
                <a:lnTo>
                  <a:pt x="455836" y="694167"/>
                </a:lnTo>
                <a:lnTo>
                  <a:pt x="0" y="6941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7571035" y="7858653"/>
            <a:ext cx="455836" cy="694166"/>
          </a:xfrm>
          <a:custGeom>
            <a:avLst/>
            <a:gdLst/>
            <a:ahLst/>
            <a:cxnLst/>
            <a:rect r="r" b="b" t="t" l="l"/>
            <a:pathLst>
              <a:path h="694166" w="455836">
                <a:moveTo>
                  <a:pt x="0" y="0"/>
                </a:moveTo>
                <a:lnTo>
                  <a:pt x="455836" y="0"/>
                </a:lnTo>
                <a:lnTo>
                  <a:pt x="455836" y="694166"/>
                </a:lnTo>
                <a:lnTo>
                  <a:pt x="0" y="694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1866951" y="1209279"/>
            <a:ext cx="4987636" cy="4114800"/>
          </a:xfrm>
          <a:custGeom>
            <a:avLst/>
            <a:gdLst/>
            <a:ahLst/>
            <a:cxnLst/>
            <a:rect r="r" b="b" t="t" l="l"/>
            <a:pathLst>
              <a:path h="4114800" w="4987636">
                <a:moveTo>
                  <a:pt x="0" y="0"/>
                </a:moveTo>
                <a:lnTo>
                  <a:pt x="4987636" y="0"/>
                </a:lnTo>
                <a:lnTo>
                  <a:pt x="498763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08381" y="1590945"/>
            <a:ext cx="9410742" cy="7105110"/>
          </a:xfrm>
          <a:custGeom>
            <a:avLst/>
            <a:gdLst/>
            <a:ahLst/>
            <a:cxnLst/>
            <a:rect r="r" b="b" t="t" l="l"/>
            <a:pathLst>
              <a:path h="7105110" w="9410742">
                <a:moveTo>
                  <a:pt x="0" y="0"/>
                </a:moveTo>
                <a:lnTo>
                  <a:pt x="9410742" y="0"/>
                </a:lnTo>
                <a:lnTo>
                  <a:pt x="9410742" y="7105110"/>
                </a:lnTo>
                <a:lnTo>
                  <a:pt x="0" y="71051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955365" y="296008"/>
            <a:ext cx="3815572" cy="3763108"/>
          </a:xfrm>
          <a:custGeom>
            <a:avLst/>
            <a:gdLst/>
            <a:ahLst/>
            <a:cxnLst/>
            <a:rect r="r" b="b" t="t" l="l"/>
            <a:pathLst>
              <a:path h="3763108" w="3815572">
                <a:moveTo>
                  <a:pt x="0" y="0"/>
                </a:moveTo>
                <a:lnTo>
                  <a:pt x="3815572" y="0"/>
                </a:lnTo>
                <a:lnTo>
                  <a:pt x="3815572" y="3763107"/>
                </a:lnTo>
                <a:lnTo>
                  <a:pt x="0" y="3763107"/>
                </a:lnTo>
                <a:lnTo>
                  <a:pt x="0" y="0"/>
                </a:lnTo>
                <a:close/>
              </a:path>
            </a:pathLst>
          </a:custGeom>
          <a:blipFill>
            <a:blip r:embed="rId4"/>
            <a:stretch>
              <a:fillRect l="0" t="0" r="0" b="0"/>
            </a:stretch>
          </a:blipFill>
        </p:spPr>
      </p:sp>
      <p:sp>
        <p:nvSpPr>
          <p:cNvPr name="Freeform 4" id="4"/>
          <p:cNvSpPr/>
          <p:nvPr/>
        </p:nvSpPr>
        <p:spPr>
          <a:xfrm flipH="false" flipV="false" rot="0">
            <a:off x="1028700" y="4068640"/>
            <a:ext cx="1808054" cy="5903848"/>
          </a:xfrm>
          <a:custGeom>
            <a:avLst/>
            <a:gdLst/>
            <a:ahLst/>
            <a:cxnLst/>
            <a:rect r="r" b="b" t="t" l="l"/>
            <a:pathLst>
              <a:path h="5903848" w="1808054">
                <a:moveTo>
                  <a:pt x="0" y="0"/>
                </a:moveTo>
                <a:lnTo>
                  <a:pt x="1808054" y="0"/>
                </a:lnTo>
                <a:lnTo>
                  <a:pt x="1808054" y="5903849"/>
                </a:lnTo>
                <a:lnTo>
                  <a:pt x="0" y="5903849"/>
                </a:lnTo>
                <a:lnTo>
                  <a:pt x="0" y="0"/>
                </a:lnTo>
                <a:close/>
              </a:path>
            </a:pathLst>
          </a:custGeom>
          <a:blipFill>
            <a:blip r:embed="rId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579745" y="-11430"/>
            <a:ext cx="18105120" cy="1867662"/>
          </a:xfrm>
          <a:prstGeom prst="rect">
            <a:avLst/>
          </a:prstGeom>
        </p:spPr>
        <p:txBody>
          <a:bodyPr anchor="t" rtlCol="false" tIns="0" lIns="0" bIns="0" rIns="0">
            <a:spAutoFit/>
          </a:bodyPr>
          <a:lstStyle/>
          <a:p>
            <a:pPr algn="ctr">
              <a:lnSpc>
                <a:spcPts val="7128"/>
              </a:lnSpc>
            </a:pPr>
            <a:r>
              <a:rPr lang="en-US" sz="6600" b="true">
                <a:solidFill>
                  <a:srgbClr val="000000"/>
                </a:solidFill>
                <a:latin typeface="Times New Roman Bold"/>
                <a:ea typeface="Times New Roman Bold"/>
                <a:cs typeface="Times New Roman Bold"/>
                <a:sym typeface="Times New Roman Bold"/>
              </a:rPr>
              <a:t>Content</a:t>
            </a:r>
          </a:p>
        </p:txBody>
      </p:sp>
      <p:sp>
        <p:nvSpPr>
          <p:cNvPr name="TextBox 3" id="3"/>
          <p:cNvSpPr txBox="true"/>
          <p:nvPr/>
        </p:nvSpPr>
        <p:spPr>
          <a:xfrm rot="0">
            <a:off x="91440" y="2775693"/>
            <a:ext cx="18196560" cy="7511307"/>
          </a:xfrm>
          <a:prstGeom prst="rect">
            <a:avLst/>
          </a:prstGeom>
        </p:spPr>
        <p:txBody>
          <a:bodyPr anchor="t" rtlCol="false" tIns="0" lIns="0" bIns="0" rIns="0">
            <a:spAutoFit/>
          </a:bodyPr>
          <a:lstStyle/>
          <a:p>
            <a:pPr algn="l" marL="527537" indent="-263768" lvl="1">
              <a:lnSpc>
                <a:spcPts val="2833"/>
              </a:lnSpc>
              <a:buFont typeface="Arial"/>
              <a:buChar char="•"/>
            </a:pPr>
            <a:r>
              <a:rPr lang="en-US" sz="2914">
                <a:solidFill>
                  <a:srgbClr val="000000"/>
                </a:solidFill>
                <a:latin typeface="Times New Roman"/>
                <a:ea typeface="Times New Roman"/>
                <a:cs typeface="Times New Roman"/>
                <a:sym typeface="Times New Roman"/>
              </a:rPr>
              <a:t>Introduction (1 slide)</a:t>
            </a:r>
          </a:p>
          <a:p>
            <a:pPr algn="l" marL="527537" indent="-263768" lvl="1">
              <a:lnSpc>
                <a:spcPts val="2833"/>
              </a:lnSpc>
              <a:buFont typeface="Arial"/>
              <a:buChar char="•"/>
            </a:pPr>
            <a:r>
              <a:rPr lang="en-US" sz="2914">
                <a:solidFill>
                  <a:srgbClr val="000000"/>
                </a:solidFill>
                <a:latin typeface="Times New Roman"/>
                <a:ea typeface="Times New Roman"/>
                <a:cs typeface="Times New Roman"/>
                <a:sym typeface="Times New Roman"/>
              </a:rPr>
              <a:t>Literature Review (2 slides)</a:t>
            </a:r>
          </a:p>
          <a:p>
            <a:pPr algn="l" marL="527537" indent="-263768" lvl="1">
              <a:lnSpc>
                <a:spcPts val="2833"/>
              </a:lnSpc>
              <a:buFont typeface="Arial"/>
              <a:buChar char="•"/>
            </a:pPr>
            <a:r>
              <a:rPr lang="en-US" sz="2914">
                <a:solidFill>
                  <a:srgbClr val="000000"/>
                </a:solidFill>
                <a:latin typeface="Times New Roman"/>
                <a:ea typeface="Times New Roman"/>
                <a:cs typeface="Times New Roman"/>
                <a:sym typeface="Times New Roman"/>
              </a:rPr>
              <a:t>Objective of the Project (1 slide)</a:t>
            </a:r>
          </a:p>
          <a:p>
            <a:pPr algn="l" marL="527537" indent="-263768" lvl="1">
              <a:lnSpc>
                <a:spcPts val="2833"/>
              </a:lnSpc>
              <a:buFont typeface="Arial"/>
              <a:buChar char="•"/>
            </a:pPr>
            <a:r>
              <a:rPr lang="en-US" sz="2914">
                <a:solidFill>
                  <a:srgbClr val="000000"/>
                </a:solidFill>
                <a:latin typeface="Times New Roman"/>
                <a:ea typeface="Times New Roman"/>
                <a:cs typeface="Times New Roman"/>
                <a:sym typeface="Times New Roman"/>
              </a:rPr>
              <a:t>Technology</a:t>
            </a:r>
          </a:p>
          <a:p>
            <a:pPr algn="l" marL="527537" indent="-263768" lvl="1">
              <a:lnSpc>
                <a:spcPts val="2833"/>
              </a:lnSpc>
              <a:buFont typeface="Arial"/>
              <a:buChar char="•"/>
            </a:pPr>
            <a:r>
              <a:rPr lang="en-US" sz="2914">
                <a:solidFill>
                  <a:srgbClr val="000000"/>
                </a:solidFill>
                <a:latin typeface="Times New Roman"/>
                <a:ea typeface="Times New Roman"/>
                <a:cs typeface="Times New Roman"/>
                <a:sym typeface="Times New Roman"/>
              </a:rPr>
              <a:t>Hardware Requirements (Development Environment, Server requirement (if required), Client requirement (if required).</a:t>
            </a:r>
          </a:p>
          <a:p>
            <a:pPr algn="l" marL="527537" indent="-263768" lvl="1">
              <a:lnSpc>
                <a:spcPts val="2833"/>
              </a:lnSpc>
              <a:buFont typeface="Arial"/>
              <a:buChar char="•"/>
            </a:pPr>
            <a:r>
              <a:rPr lang="en-US" sz="2914">
                <a:solidFill>
                  <a:srgbClr val="000000"/>
                </a:solidFill>
                <a:latin typeface="Times New Roman"/>
                <a:ea typeface="Times New Roman"/>
                <a:cs typeface="Times New Roman"/>
                <a:sym typeface="Times New Roman"/>
              </a:rPr>
              <a:t>Software Requirements (Language and Platforms like Frameworks, VS code, Android Studio and Jupyter notebook etc. )</a:t>
            </a:r>
          </a:p>
          <a:p>
            <a:pPr algn="l" marL="527537" indent="-263768" lvl="1">
              <a:lnSpc>
                <a:spcPts val="2833"/>
              </a:lnSpc>
            </a:pPr>
          </a:p>
          <a:p>
            <a:pPr algn="l" marL="527537" indent="-263768" lvl="1">
              <a:lnSpc>
                <a:spcPts val="2833"/>
              </a:lnSpc>
              <a:buFont typeface="Arial"/>
              <a:buChar char="•"/>
            </a:pPr>
            <a:r>
              <a:rPr lang="en-US" sz="2914">
                <a:solidFill>
                  <a:srgbClr val="000000"/>
                </a:solidFill>
                <a:latin typeface="Times New Roman"/>
                <a:ea typeface="Times New Roman"/>
                <a:cs typeface="Times New Roman"/>
                <a:sym typeface="Times New Roman"/>
              </a:rPr>
              <a:t>Modules (2-3 slides)</a:t>
            </a:r>
          </a:p>
          <a:p>
            <a:pPr algn="l" marL="527537" indent="-263768" lvl="1">
              <a:lnSpc>
                <a:spcPts val="2833"/>
              </a:lnSpc>
              <a:buFont typeface="Arial"/>
              <a:buChar char="•"/>
            </a:pPr>
            <a:r>
              <a:rPr lang="en-US" sz="2914">
                <a:solidFill>
                  <a:srgbClr val="000000"/>
                </a:solidFill>
                <a:latin typeface="Times New Roman"/>
                <a:ea typeface="Times New Roman"/>
                <a:cs typeface="Times New Roman"/>
                <a:sym typeface="Times New Roman"/>
              </a:rPr>
              <a:t>Workflow (1 slide)</a:t>
            </a:r>
          </a:p>
          <a:p>
            <a:pPr algn="l" marL="527537" indent="-263768" lvl="1">
              <a:lnSpc>
                <a:spcPts val="2833"/>
              </a:lnSpc>
              <a:buFont typeface="Arial"/>
              <a:buChar char="•"/>
            </a:pPr>
            <a:r>
              <a:rPr lang="en-US" sz="2914">
                <a:solidFill>
                  <a:srgbClr val="000000"/>
                </a:solidFill>
                <a:latin typeface="Times New Roman"/>
                <a:ea typeface="Times New Roman"/>
                <a:cs typeface="Times New Roman"/>
                <a:sym typeface="Times New Roman"/>
              </a:rPr>
              <a:t>Reports (For Example: Project : Student Monitoring System, so reports like: Student Marks, Subjects, companies visit, and student appears in placement etc.)</a:t>
            </a:r>
          </a:p>
          <a:p>
            <a:pPr algn="l" marL="527537" indent="-263768" lvl="1">
              <a:lnSpc>
                <a:spcPts val="2833"/>
              </a:lnSpc>
              <a:buFont typeface="Arial"/>
              <a:buChar char="•"/>
            </a:pPr>
            <a:r>
              <a:rPr lang="en-US" sz="2914">
                <a:solidFill>
                  <a:srgbClr val="000000"/>
                </a:solidFill>
                <a:latin typeface="Times New Roman"/>
                <a:ea typeface="Times New Roman"/>
                <a:cs typeface="Times New Roman"/>
                <a:sym typeface="Times New Roman"/>
              </a:rPr>
              <a:t>References (1 slide)</a:t>
            </a:r>
          </a:p>
        </p:txBody>
      </p:sp>
      <p:sp>
        <p:nvSpPr>
          <p:cNvPr name="Freeform 4" id="4"/>
          <p:cNvSpPr/>
          <p:nvPr/>
        </p:nvSpPr>
        <p:spPr>
          <a:xfrm flipH="false" flipV="false" rot="0">
            <a:off x="91440" y="484251"/>
            <a:ext cx="7315200" cy="1362456"/>
          </a:xfrm>
          <a:custGeom>
            <a:avLst/>
            <a:gdLst/>
            <a:ahLst/>
            <a:cxnLst/>
            <a:rect r="r" b="b" t="t" l="l"/>
            <a:pathLst>
              <a:path h="1362456" w="7315200">
                <a:moveTo>
                  <a:pt x="0" y="0"/>
                </a:moveTo>
                <a:lnTo>
                  <a:pt x="7315200" y="0"/>
                </a:lnTo>
                <a:lnTo>
                  <a:pt x="7315200" y="1362456"/>
                </a:lnTo>
                <a:lnTo>
                  <a:pt x="0" y="13624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954049" y="484251"/>
            <a:ext cx="2717595" cy="3558756"/>
          </a:xfrm>
          <a:custGeom>
            <a:avLst/>
            <a:gdLst/>
            <a:ahLst/>
            <a:cxnLst/>
            <a:rect r="r" b="b" t="t" l="l"/>
            <a:pathLst>
              <a:path h="3558756" w="2717595">
                <a:moveTo>
                  <a:pt x="0" y="0"/>
                </a:moveTo>
                <a:lnTo>
                  <a:pt x="2717595" y="0"/>
                </a:lnTo>
                <a:lnTo>
                  <a:pt x="2717595" y="3558756"/>
                </a:lnTo>
                <a:lnTo>
                  <a:pt x="0" y="35587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864705" y="7578969"/>
            <a:ext cx="2178688" cy="2380490"/>
          </a:xfrm>
          <a:custGeom>
            <a:avLst/>
            <a:gdLst/>
            <a:ahLst/>
            <a:cxnLst/>
            <a:rect r="r" b="b" t="t" l="l"/>
            <a:pathLst>
              <a:path h="2380490" w="2178688">
                <a:moveTo>
                  <a:pt x="0" y="0"/>
                </a:moveTo>
                <a:lnTo>
                  <a:pt x="2178688" y="0"/>
                </a:lnTo>
                <a:lnTo>
                  <a:pt x="2178688" y="2380490"/>
                </a:lnTo>
                <a:lnTo>
                  <a:pt x="0" y="23804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522024" y="-16193"/>
            <a:ext cx="18105120" cy="1817560"/>
          </a:xfrm>
          <a:prstGeom prst="rect">
            <a:avLst/>
          </a:prstGeom>
        </p:spPr>
        <p:txBody>
          <a:bodyPr anchor="t" rtlCol="false" tIns="0" lIns="0" bIns="0" rIns="0">
            <a:spAutoFit/>
          </a:bodyPr>
          <a:lstStyle/>
          <a:p>
            <a:pPr algn="ctr">
              <a:lnSpc>
                <a:spcPts val="7128"/>
              </a:lnSpc>
            </a:pPr>
            <a:r>
              <a:rPr lang="en-US" sz="6600" b="true">
                <a:solidFill>
                  <a:srgbClr val="000000"/>
                </a:solidFill>
                <a:latin typeface="Times New Roman Bold"/>
                <a:ea typeface="Times New Roman Bold"/>
                <a:cs typeface="Times New Roman Bold"/>
                <a:sym typeface="Times New Roman Bold"/>
              </a:rPr>
              <a:t>Introduction</a:t>
            </a:r>
          </a:p>
        </p:txBody>
      </p:sp>
      <p:sp>
        <p:nvSpPr>
          <p:cNvPr name="Freeform 3" id="3"/>
          <p:cNvSpPr/>
          <p:nvPr/>
        </p:nvSpPr>
        <p:spPr>
          <a:xfrm flipH="false" flipV="false" rot="0">
            <a:off x="0" y="438912"/>
            <a:ext cx="7315200" cy="1362456"/>
          </a:xfrm>
          <a:custGeom>
            <a:avLst/>
            <a:gdLst/>
            <a:ahLst/>
            <a:cxnLst/>
            <a:rect r="r" b="b" t="t" l="l"/>
            <a:pathLst>
              <a:path h="1362456" w="7315200">
                <a:moveTo>
                  <a:pt x="0" y="0"/>
                </a:moveTo>
                <a:lnTo>
                  <a:pt x="7315200" y="0"/>
                </a:lnTo>
                <a:lnTo>
                  <a:pt x="7315200" y="1362456"/>
                </a:lnTo>
                <a:lnTo>
                  <a:pt x="0" y="13624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781692" y="5041852"/>
            <a:ext cx="3685510" cy="4873402"/>
          </a:xfrm>
          <a:custGeom>
            <a:avLst/>
            <a:gdLst/>
            <a:ahLst/>
            <a:cxnLst/>
            <a:rect r="r" b="b" t="t" l="l"/>
            <a:pathLst>
              <a:path h="4873402" w="3685510">
                <a:moveTo>
                  <a:pt x="0" y="0"/>
                </a:moveTo>
                <a:lnTo>
                  <a:pt x="3685510" y="0"/>
                </a:lnTo>
                <a:lnTo>
                  <a:pt x="3685510" y="4873402"/>
                </a:lnTo>
                <a:lnTo>
                  <a:pt x="0" y="4873402"/>
                </a:lnTo>
                <a:lnTo>
                  <a:pt x="0" y="0"/>
                </a:lnTo>
                <a:close/>
              </a:path>
            </a:pathLst>
          </a:custGeom>
          <a:blipFill>
            <a:blip r:embed="rId4"/>
            <a:stretch>
              <a:fillRect l="0" t="0" r="0" b="0"/>
            </a:stretch>
          </a:blipFill>
        </p:spPr>
      </p:sp>
      <p:sp>
        <p:nvSpPr>
          <p:cNvPr name="TextBox 5" id="5"/>
          <p:cNvSpPr txBox="true"/>
          <p:nvPr/>
        </p:nvSpPr>
        <p:spPr>
          <a:xfrm rot="0">
            <a:off x="0" y="4023271"/>
            <a:ext cx="10784143" cy="6699633"/>
          </a:xfrm>
          <a:prstGeom prst="rect">
            <a:avLst/>
          </a:prstGeom>
        </p:spPr>
        <p:txBody>
          <a:bodyPr anchor="t" rtlCol="false" tIns="0" lIns="0" bIns="0" rIns="0">
            <a:spAutoFit/>
          </a:bodyPr>
          <a:lstStyle/>
          <a:p>
            <a:pPr algn="ctr">
              <a:lnSpc>
                <a:spcPts val="5305"/>
              </a:lnSpc>
            </a:pPr>
          </a:p>
          <a:p>
            <a:pPr algn="ctr">
              <a:lnSpc>
                <a:spcPts val="5305"/>
              </a:lnSpc>
            </a:pPr>
          </a:p>
          <a:p>
            <a:pPr algn="ctr" marL="818115" indent="-409057" lvl="1">
              <a:lnSpc>
                <a:spcPts val="5305"/>
              </a:lnSpc>
              <a:buAutoNum type="arabicPeriod" startAt="1"/>
            </a:pPr>
            <a:r>
              <a:rPr lang="en-US" sz="3789">
                <a:solidFill>
                  <a:srgbClr val="000000"/>
                </a:solidFill>
                <a:latin typeface="Times New Roman"/>
                <a:ea typeface="Times New Roman"/>
                <a:cs typeface="Times New Roman"/>
                <a:sym typeface="Times New Roman"/>
              </a:rPr>
              <a:t>User-friendly Interface: resumes in real time.</a:t>
            </a:r>
          </a:p>
          <a:p>
            <a:pPr algn="ctr" marL="818115" indent="-409057" lvl="1">
              <a:lnSpc>
                <a:spcPts val="5305"/>
              </a:lnSpc>
              <a:buAutoNum type="arabicPeriod" startAt="1"/>
            </a:pPr>
            <a:r>
              <a:rPr lang="en-US" sz="3789">
                <a:solidFill>
                  <a:srgbClr val="000000"/>
                </a:solidFill>
                <a:latin typeface="Times New Roman"/>
                <a:ea typeface="Times New Roman"/>
                <a:cs typeface="Times New Roman"/>
                <a:sym typeface="Times New Roman"/>
              </a:rPr>
              <a:t>Predefined Templates:</a:t>
            </a:r>
          </a:p>
          <a:p>
            <a:pPr algn="ctr" marL="818115" indent="-409057" lvl="1">
              <a:lnSpc>
                <a:spcPts val="5305"/>
              </a:lnSpc>
              <a:buAutoNum type="arabicPeriod" startAt="1"/>
            </a:pPr>
            <a:r>
              <a:rPr lang="en-US" sz="3789">
                <a:solidFill>
                  <a:srgbClr val="000000"/>
                </a:solidFill>
                <a:latin typeface="Times New Roman"/>
                <a:ea typeface="Times New Roman"/>
                <a:cs typeface="Times New Roman"/>
                <a:sym typeface="Times New Roman"/>
              </a:rPr>
              <a:t>Customizability: </a:t>
            </a:r>
          </a:p>
          <a:p>
            <a:pPr algn="ctr" marL="818115" indent="-409057" lvl="1">
              <a:lnSpc>
                <a:spcPts val="5305"/>
              </a:lnSpc>
              <a:buAutoNum type="arabicPeriod" startAt="1"/>
            </a:pPr>
            <a:r>
              <a:rPr lang="en-US" sz="3789">
                <a:solidFill>
                  <a:srgbClr val="000000"/>
                </a:solidFill>
                <a:latin typeface="Times New Roman"/>
                <a:ea typeface="Times New Roman"/>
                <a:cs typeface="Times New Roman"/>
                <a:sym typeface="Times New Roman"/>
              </a:rPr>
              <a:t>Step-by-Step Guidance: </a:t>
            </a:r>
          </a:p>
          <a:p>
            <a:pPr algn="ctr" marL="818115" indent="-409057" lvl="1">
              <a:lnSpc>
                <a:spcPts val="5305"/>
              </a:lnSpc>
              <a:buAutoNum type="arabicPeriod" startAt="1"/>
            </a:pPr>
            <a:r>
              <a:rPr lang="en-US" sz="3789">
                <a:solidFill>
                  <a:srgbClr val="000000"/>
                </a:solidFill>
                <a:latin typeface="Times New Roman"/>
                <a:ea typeface="Times New Roman"/>
                <a:cs typeface="Times New Roman"/>
                <a:sym typeface="Times New Roman"/>
              </a:rPr>
              <a:t>Download and Export Options:</a:t>
            </a:r>
          </a:p>
          <a:p>
            <a:pPr algn="ctr" marL="818115" indent="-409057" lvl="1">
              <a:lnSpc>
                <a:spcPts val="5305"/>
              </a:lnSpc>
              <a:buAutoNum type="arabicPeriod" startAt="1"/>
            </a:pPr>
            <a:r>
              <a:rPr lang="en-US" sz="3789">
                <a:solidFill>
                  <a:srgbClr val="000000"/>
                </a:solidFill>
                <a:latin typeface="Times New Roman"/>
                <a:ea typeface="Times New Roman"/>
                <a:cs typeface="Times New Roman"/>
                <a:sym typeface="Times New Roman"/>
              </a:rPr>
              <a:t>Cloud Storage: </a:t>
            </a:r>
          </a:p>
          <a:p>
            <a:pPr algn="ctr" marL="818115" indent="-409057" lvl="1">
              <a:lnSpc>
                <a:spcPts val="5305"/>
              </a:lnSpc>
              <a:buAutoNum type="arabicPeriod" startAt="1"/>
            </a:pPr>
            <a:r>
              <a:rPr lang="en-US" sz="3789">
                <a:solidFill>
                  <a:srgbClr val="000000"/>
                </a:solidFill>
                <a:latin typeface="Times New Roman"/>
                <a:ea typeface="Times New Roman"/>
                <a:cs typeface="Times New Roman"/>
                <a:sym typeface="Times New Roman"/>
              </a:rPr>
              <a:t>Integration with Job Portals:.</a:t>
            </a:r>
          </a:p>
          <a:p>
            <a:pPr algn="ctr">
              <a:lnSpc>
                <a:spcPts val="5305"/>
              </a:lnSpc>
            </a:pPr>
          </a:p>
        </p:txBody>
      </p:sp>
      <p:sp>
        <p:nvSpPr>
          <p:cNvPr name="TextBox 6" id="6"/>
          <p:cNvSpPr txBox="true"/>
          <p:nvPr/>
        </p:nvSpPr>
        <p:spPr>
          <a:xfrm rot="0">
            <a:off x="-19050" y="2020443"/>
            <a:ext cx="18288000" cy="3021409"/>
          </a:xfrm>
          <a:prstGeom prst="rect">
            <a:avLst/>
          </a:prstGeom>
        </p:spPr>
        <p:txBody>
          <a:bodyPr anchor="t" rtlCol="false" tIns="0" lIns="0" bIns="0" rIns="0">
            <a:spAutoFit/>
          </a:bodyPr>
          <a:lstStyle/>
          <a:p>
            <a:pPr algn="ctr">
              <a:lnSpc>
                <a:spcPts val="2991"/>
              </a:lnSpc>
            </a:pPr>
            <a:r>
              <a:rPr lang="en-US" sz="2137" b="true">
                <a:solidFill>
                  <a:srgbClr val="000000"/>
                </a:solidFill>
                <a:latin typeface="Canva Sans Bold"/>
                <a:ea typeface="Canva Sans Bold"/>
                <a:cs typeface="Canva Sans Bold"/>
                <a:sym typeface="Canva Sans Bold"/>
              </a:rPr>
              <a:t>A Resume Builder is a digital tool designed to simplify the process of creating professional resumes. It provides users with an intuitive platform to craft well-structured, visually appealing resumes tailored to their specific career needs. With predefined templates, users can select from various designs, ensuring their resumes stand out while maintaining a polished, professional look.</a:t>
            </a:r>
          </a:p>
          <a:p>
            <a:pPr algn="ctr">
              <a:lnSpc>
                <a:spcPts val="2991"/>
              </a:lnSpc>
            </a:pPr>
            <a:r>
              <a:rPr lang="en-US" sz="2137" b="true">
                <a:solidFill>
                  <a:srgbClr val="000000"/>
                </a:solidFill>
                <a:latin typeface="Canva Sans Bold"/>
                <a:ea typeface="Canva Sans Bold"/>
                <a:cs typeface="Canva Sans Bold"/>
                <a:sym typeface="Canva Sans Bold"/>
              </a:rPr>
              <a:t>The tool guides users step-by-step through the resume creation process, prompting them to enter essential details like personal information, education, work experience, skills, and certifications. This ensures that users don't overlook important sections, helping them build comprehensive resumes that highlight their strengths. Customization options allow users to modify layouts, fonts, and sections to align with their individual preferences and the specific job they are applying for.</a:t>
            </a:r>
          </a:p>
          <a:p>
            <a:pPr algn="ctr">
              <a:lnSpc>
                <a:spcPts val="2991"/>
              </a:lnSpc>
            </a:pPr>
          </a:p>
        </p:txBody>
      </p:sp>
      <p:sp>
        <p:nvSpPr>
          <p:cNvPr name="TextBox 7" id="7"/>
          <p:cNvSpPr txBox="true"/>
          <p:nvPr/>
        </p:nvSpPr>
        <p:spPr>
          <a:xfrm rot="0">
            <a:off x="164812" y="4550679"/>
            <a:ext cx="436572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Key Features: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994690" y="1780201"/>
            <a:ext cx="5048104" cy="3363299"/>
          </a:xfrm>
          <a:custGeom>
            <a:avLst/>
            <a:gdLst/>
            <a:ahLst/>
            <a:cxnLst/>
            <a:rect r="r" b="b" t="t" l="l"/>
            <a:pathLst>
              <a:path h="3363299" w="5048104">
                <a:moveTo>
                  <a:pt x="0" y="0"/>
                </a:moveTo>
                <a:lnTo>
                  <a:pt x="5048103" y="0"/>
                </a:lnTo>
                <a:lnTo>
                  <a:pt x="5048103" y="3363299"/>
                </a:lnTo>
                <a:lnTo>
                  <a:pt x="0" y="3363299"/>
                </a:lnTo>
                <a:lnTo>
                  <a:pt x="0" y="0"/>
                </a:lnTo>
                <a:close/>
              </a:path>
            </a:pathLst>
          </a:custGeom>
          <a:blipFill>
            <a:blip r:embed="rId2"/>
            <a:stretch>
              <a:fillRect l="0" t="0" r="0" b="0"/>
            </a:stretch>
          </a:blipFill>
        </p:spPr>
      </p:sp>
      <p:sp>
        <p:nvSpPr>
          <p:cNvPr name="Freeform 3" id="3"/>
          <p:cNvSpPr/>
          <p:nvPr/>
        </p:nvSpPr>
        <p:spPr>
          <a:xfrm flipH="false" flipV="false" rot="0">
            <a:off x="13064097" y="6123235"/>
            <a:ext cx="4978696" cy="3317056"/>
          </a:xfrm>
          <a:custGeom>
            <a:avLst/>
            <a:gdLst/>
            <a:ahLst/>
            <a:cxnLst/>
            <a:rect r="r" b="b" t="t" l="l"/>
            <a:pathLst>
              <a:path h="3317056" w="4978696">
                <a:moveTo>
                  <a:pt x="0" y="0"/>
                </a:moveTo>
                <a:lnTo>
                  <a:pt x="4978696" y="0"/>
                </a:lnTo>
                <a:lnTo>
                  <a:pt x="4978696" y="3317056"/>
                </a:lnTo>
                <a:lnTo>
                  <a:pt x="0" y="3317056"/>
                </a:lnTo>
                <a:lnTo>
                  <a:pt x="0" y="0"/>
                </a:lnTo>
                <a:close/>
              </a:path>
            </a:pathLst>
          </a:custGeom>
          <a:blipFill>
            <a:blip r:embed="rId3"/>
            <a:stretch>
              <a:fillRect l="0" t="0" r="0" b="0"/>
            </a:stretch>
          </a:blipFill>
        </p:spPr>
      </p:sp>
      <p:sp>
        <p:nvSpPr>
          <p:cNvPr name="Freeform 4" id="4"/>
          <p:cNvSpPr/>
          <p:nvPr/>
        </p:nvSpPr>
        <p:spPr>
          <a:xfrm flipH="false" flipV="false" rot="-5400000">
            <a:off x="-495884" y="6290051"/>
            <a:ext cx="4448432" cy="4114800"/>
          </a:xfrm>
          <a:custGeom>
            <a:avLst/>
            <a:gdLst/>
            <a:ahLst/>
            <a:cxnLst/>
            <a:rect r="r" b="b" t="t" l="l"/>
            <a:pathLst>
              <a:path h="4114800" w="4448432">
                <a:moveTo>
                  <a:pt x="0" y="0"/>
                </a:moveTo>
                <a:lnTo>
                  <a:pt x="4448432" y="0"/>
                </a:lnTo>
                <a:lnTo>
                  <a:pt x="444843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707056" y="73057"/>
            <a:ext cx="18105120" cy="1854136"/>
          </a:xfrm>
          <a:prstGeom prst="rect">
            <a:avLst/>
          </a:prstGeom>
        </p:spPr>
        <p:txBody>
          <a:bodyPr anchor="t" rtlCol="false" tIns="0" lIns="0" bIns="0" rIns="0">
            <a:spAutoFit/>
          </a:bodyPr>
          <a:lstStyle/>
          <a:p>
            <a:pPr algn="ctr">
              <a:lnSpc>
                <a:spcPts val="7128"/>
              </a:lnSpc>
            </a:pPr>
            <a:r>
              <a:rPr lang="en-US" sz="6600" b="true">
                <a:solidFill>
                  <a:srgbClr val="000000"/>
                </a:solidFill>
                <a:latin typeface="Times New Roman Bold"/>
                <a:ea typeface="Times New Roman Bold"/>
                <a:cs typeface="Times New Roman Bold"/>
                <a:sym typeface="Times New Roman Bold"/>
              </a:rPr>
              <a:t>Literature Review</a:t>
            </a:r>
          </a:p>
        </p:txBody>
      </p:sp>
      <p:sp>
        <p:nvSpPr>
          <p:cNvPr name="Freeform 6" id="6"/>
          <p:cNvSpPr/>
          <p:nvPr/>
        </p:nvSpPr>
        <p:spPr>
          <a:xfrm flipH="false" flipV="false" rot="5400000">
            <a:off x="14231248" y="-219456"/>
            <a:ext cx="4448432" cy="4114800"/>
          </a:xfrm>
          <a:custGeom>
            <a:avLst/>
            <a:gdLst/>
            <a:ahLst/>
            <a:cxnLst/>
            <a:rect r="r" b="b" t="t" l="l"/>
            <a:pathLst>
              <a:path h="4114800" w="4448432">
                <a:moveTo>
                  <a:pt x="0" y="0"/>
                </a:moveTo>
                <a:lnTo>
                  <a:pt x="4448433" y="0"/>
                </a:lnTo>
                <a:lnTo>
                  <a:pt x="444843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0" y="2080072"/>
            <a:ext cx="12994690" cy="4489213"/>
          </a:xfrm>
          <a:prstGeom prst="rect">
            <a:avLst/>
          </a:prstGeom>
        </p:spPr>
        <p:txBody>
          <a:bodyPr anchor="t" rtlCol="false" tIns="0" lIns="0" bIns="0" rIns="0">
            <a:spAutoFit/>
          </a:bodyPr>
          <a:lstStyle/>
          <a:p>
            <a:pPr algn="ctr">
              <a:lnSpc>
                <a:spcPts val="3262"/>
              </a:lnSpc>
            </a:pPr>
          </a:p>
          <a:p>
            <a:pPr algn="ctr" marL="503051" indent="-251525" lvl="1">
              <a:lnSpc>
                <a:spcPts val="3262"/>
              </a:lnSpc>
              <a:buFont typeface="Arial"/>
              <a:buChar char="•"/>
            </a:pPr>
            <a:r>
              <a:rPr lang="en-US" b="true" sz="2330">
                <a:solidFill>
                  <a:srgbClr val="000000"/>
                </a:solidFill>
                <a:latin typeface="Times New Roman Bold"/>
                <a:ea typeface="Times New Roman Bold"/>
                <a:cs typeface="Times New Roman Bold"/>
                <a:sym typeface="Times New Roman Bold"/>
              </a:rPr>
              <a:t>Traditional Resume Formats: Early resume builders were largely simple templates that provided static formats for users to input data. Research shows that initial systems were limited to word processors such as Microsoft Word or Google Docs.</a:t>
            </a:r>
          </a:p>
          <a:p>
            <a:pPr algn="ctr" marL="503051" indent="-251525" lvl="1">
              <a:lnSpc>
                <a:spcPts val="3262"/>
              </a:lnSpc>
              <a:buFont typeface="Arial"/>
              <a:buChar char="•"/>
            </a:pPr>
            <a:r>
              <a:rPr lang="en-US" b="true" sz="2330">
                <a:solidFill>
                  <a:srgbClr val="000000"/>
                </a:solidFill>
                <a:latin typeface="Times New Roman Bold"/>
                <a:ea typeface="Times New Roman Bold"/>
                <a:cs typeface="Times New Roman Bold"/>
                <a:sym typeface="Times New Roman Bold"/>
              </a:rPr>
              <a:t>Introduction of Online Builders: With the rise of web technologies, online resume builders emerged, allowing users to build resumes more dynamically with drag-and-drop features. Websites like LinkedIn, Resume.com, and Canva offer users rea</a:t>
            </a:r>
            <a:r>
              <a:rPr lang="en-US" b="true" sz="2330">
                <a:solidFill>
                  <a:srgbClr val="000000"/>
                </a:solidFill>
                <a:latin typeface="Times New Roman Bold"/>
                <a:ea typeface="Times New Roman Bold"/>
                <a:cs typeface="Times New Roman Bold"/>
                <a:sym typeface="Times New Roman Bold"/>
              </a:rPr>
              <a:t>dy-to-use templates and professional-looking resumes without requiring design skills. Studies have shown that these tools increase efficiency for job seekers.</a:t>
            </a:r>
          </a:p>
          <a:p>
            <a:pPr algn="ctr" marL="503051" indent="-251525" lvl="1">
              <a:lnSpc>
                <a:spcPts val="3262"/>
              </a:lnSpc>
              <a:buFont typeface="Arial"/>
              <a:buChar char="•"/>
            </a:pPr>
            <a:r>
              <a:rPr lang="en-US" b="true" sz="2330">
                <a:solidFill>
                  <a:srgbClr val="000000"/>
                </a:solidFill>
                <a:latin typeface="Times New Roman Bold"/>
                <a:ea typeface="Times New Roman Bold"/>
                <a:cs typeface="Times New Roman Bold"/>
                <a:sym typeface="Times New Roman Bold"/>
              </a:rPr>
              <a:t>ATS( Application Tracking System).</a:t>
            </a:r>
          </a:p>
          <a:p>
            <a:pPr algn="ctr">
              <a:lnSpc>
                <a:spcPts val="3262"/>
              </a:lnSpc>
            </a:pPr>
          </a:p>
        </p:txBody>
      </p:sp>
      <p:sp>
        <p:nvSpPr>
          <p:cNvPr name="Freeform 8" id="8"/>
          <p:cNvSpPr/>
          <p:nvPr/>
        </p:nvSpPr>
        <p:spPr>
          <a:xfrm flipH="false" flipV="false" rot="0">
            <a:off x="128132" y="475488"/>
            <a:ext cx="7315200" cy="1362456"/>
          </a:xfrm>
          <a:custGeom>
            <a:avLst/>
            <a:gdLst/>
            <a:ahLst/>
            <a:cxnLst/>
            <a:rect r="r" b="b" t="t" l="l"/>
            <a:pathLst>
              <a:path h="1362456" w="7315200">
                <a:moveTo>
                  <a:pt x="0" y="0"/>
                </a:moveTo>
                <a:lnTo>
                  <a:pt x="7315200" y="0"/>
                </a:lnTo>
                <a:lnTo>
                  <a:pt x="7315200" y="1362456"/>
                </a:lnTo>
                <a:lnTo>
                  <a:pt x="0" y="13624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2032" y="6313647"/>
            <a:ext cx="12972657" cy="4258020"/>
          </a:xfrm>
          <a:prstGeom prst="rect">
            <a:avLst/>
          </a:prstGeom>
        </p:spPr>
        <p:txBody>
          <a:bodyPr anchor="t" rtlCol="false" tIns="0" lIns="0" bIns="0" rIns="0">
            <a:spAutoFit/>
          </a:bodyPr>
          <a:lstStyle/>
          <a:p>
            <a:pPr algn="ctr">
              <a:lnSpc>
                <a:spcPts val="3395"/>
              </a:lnSpc>
            </a:pPr>
          </a:p>
          <a:p>
            <a:pPr algn="ctr" marL="523687" indent="-261844" lvl="1">
              <a:lnSpc>
                <a:spcPts val="3395"/>
              </a:lnSpc>
              <a:buFont typeface="Arial"/>
              <a:buChar char="•"/>
            </a:pPr>
            <a:r>
              <a:rPr lang="en-US" b="true" sz="2425">
                <a:solidFill>
                  <a:srgbClr val="000000"/>
                </a:solidFill>
                <a:latin typeface="Times New Roman Bold"/>
                <a:ea typeface="Times New Roman Bold"/>
                <a:cs typeface="Times New Roman Bold"/>
                <a:sym typeface="Times New Roman Bold"/>
              </a:rPr>
              <a:t>Keyword Optimization: Many resume builders now include keyword optimization to ensure resumes pass through ATS filters. Research suggests that resumes that include job-specific keywords have a higher chance of being reviewed by hiring managers. ATS typically score resumes based on how well they match job descriptions, and AI systems help enhance this match.</a:t>
            </a:r>
          </a:p>
          <a:p>
            <a:pPr algn="ctr" marL="523687" indent="-261844" lvl="1">
              <a:lnSpc>
                <a:spcPts val="3395"/>
              </a:lnSpc>
              <a:buFont typeface="Arial"/>
              <a:buChar char="•"/>
            </a:pPr>
            <a:r>
              <a:rPr lang="en-US" b="true" sz="2425">
                <a:solidFill>
                  <a:srgbClr val="000000"/>
                </a:solidFill>
                <a:latin typeface="Times New Roman Bold"/>
                <a:ea typeface="Times New Roman Bold"/>
                <a:cs typeface="Times New Roman Bold"/>
                <a:sym typeface="Times New Roman Bold"/>
              </a:rPr>
              <a:t>Personalization and Customization: AI-driven resume builders offer personalized suggestions by analyzing the user’s work experience, skills, and education. Research indicates that this feature is highly valued by job seekers, especially for those with less experience or those transitioning between industries.</a:t>
            </a:r>
          </a:p>
          <a:p>
            <a:pPr algn="ctr">
              <a:lnSpc>
                <a:spcPts val="3395"/>
              </a:lnSpc>
            </a:pPr>
          </a:p>
        </p:txBody>
      </p:sp>
      <p:sp>
        <p:nvSpPr>
          <p:cNvPr name="TextBox 10" id="10"/>
          <p:cNvSpPr txBox="true"/>
          <p:nvPr/>
        </p:nvSpPr>
        <p:spPr>
          <a:xfrm rot="0">
            <a:off x="2604336" y="1639025"/>
            <a:ext cx="9621493" cy="916807"/>
          </a:xfrm>
          <a:prstGeom prst="rect">
            <a:avLst/>
          </a:prstGeom>
        </p:spPr>
        <p:txBody>
          <a:bodyPr anchor="t" rtlCol="false" tIns="0" lIns="0" bIns="0" rIns="0">
            <a:spAutoFit/>
          </a:bodyPr>
          <a:lstStyle/>
          <a:p>
            <a:pPr algn="ctr">
              <a:lnSpc>
                <a:spcPts val="7373"/>
              </a:lnSpc>
            </a:pPr>
            <a:r>
              <a:rPr lang="en-US" sz="5266">
                <a:solidFill>
                  <a:srgbClr val="000000"/>
                </a:solidFill>
                <a:latin typeface="MediaPro Heavy Condensed"/>
                <a:ea typeface="MediaPro Heavy Condensed"/>
                <a:cs typeface="MediaPro Heavy Condensed"/>
                <a:sym typeface="MediaPro Heavy Condensed"/>
              </a:rPr>
              <a:t>1. Evolution of Resume Building Tools</a:t>
            </a:r>
          </a:p>
        </p:txBody>
      </p:sp>
      <p:sp>
        <p:nvSpPr>
          <p:cNvPr name="TextBox 11" id="11"/>
          <p:cNvSpPr txBox="true"/>
          <p:nvPr/>
        </p:nvSpPr>
        <p:spPr>
          <a:xfrm rot="0">
            <a:off x="1994989" y="6047035"/>
            <a:ext cx="10230840" cy="780489"/>
          </a:xfrm>
          <a:prstGeom prst="rect">
            <a:avLst/>
          </a:prstGeom>
        </p:spPr>
        <p:txBody>
          <a:bodyPr anchor="t" rtlCol="false" tIns="0" lIns="0" bIns="0" rIns="0">
            <a:spAutoFit/>
          </a:bodyPr>
          <a:lstStyle/>
          <a:p>
            <a:pPr algn="ctr">
              <a:lnSpc>
                <a:spcPts val="6383"/>
              </a:lnSpc>
            </a:pPr>
            <a:r>
              <a:rPr lang="en-US" sz="4559">
                <a:solidFill>
                  <a:srgbClr val="000000"/>
                </a:solidFill>
                <a:latin typeface="MediaPro Heavy Condensed"/>
                <a:ea typeface="MediaPro Heavy Condensed"/>
                <a:cs typeface="MediaPro Heavy Condensed"/>
                <a:sym typeface="MediaPro Heavy Condensed"/>
              </a:rPr>
              <a:t>2. AI and Machine Learning in Resume Builders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95884" y="6290051"/>
            <a:ext cx="4448432" cy="4114800"/>
          </a:xfrm>
          <a:custGeom>
            <a:avLst/>
            <a:gdLst/>
            <a:ahLst/>
            <a:cxnLst/>
            <a:rect r="r" b="b" t="t" l="l"/>
            <a:pathLst>
              <a:path h="4114800" w="4448432">
                <a:moveTo>
                  <a:pt x="0" y="0"/>
                </a:moveTo>
                <a:lnTo>
                  <a:pt x="4448432" y="0"/>
                </a:lnTo>
                <a:lnTo>
                  <a:pt x="444843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707056" y="73057"/>
            <a:ext cx="18105120" cy="1854136"/>
          </a:xfrm>
          <a:prstGeom prst="rect">
            <a:avLst/>
          </a:prstGeom>
        </p:spPr>
        <p:txBody>
          <a:bodyPr anchor="t" rtlCol="false" tIns="0" lIns="0" bIns="0" rIns="0">
            <a:spAutoFit/>
          </a:bodyPr>
          <a:lstStyle/>
          <a:p>
            <a:pPr algn="ctr">
              <a:lnSpc>
                <a:spcPts val="7128"/>
              </a:lnSpc>
            </a:pPr>
            <a:r>
              <a:rPr lang="en-US" sz="6600" b="true">
                <a:solidFill>
                  <a:srgbClr val="000000"/>
                </a:solidFill>
                <a:latin typeface="Times New Roman Bold"/>
                <a:ea typeface="Times New Roman Bold"/>
                <a:cs typeface="Times New Roman Bold"/>
                <a:sym typeface="Times New Roman Bold"/>
              </a:rPr>
              <a:t>Literature Review</a:t>
            </a:r>
          </a:p>
        </p:txBody>
      </p:sp>
      <p:sp>
        <p:nvSpPr>
          <p:cNvPr name="Freeform 4" id="4"/>
          <p:cNvSpPr/>
          <p:nvPr/>
        </p:nvSpPr>
        <p:spPr>
          <a:xfrm flipH="false" flipV="false" rot="5400000">
            <a:off x="14231248" y="-219456"/>
            <a:ext cx="4448432" cy="4114800"/>
          </a:xfrm>
          <a:custGeom>
            <a:avLst/>
            <a:gdLst/>
            <a:ahLst/>
            <a:cxnLst/>
            <a:rect r="r" b="b" t="t" l="l"/>
            <a:pathLst>
              <a:path h="4114800" w="4448432">
                <a:moveTo>
                  <a:pt x="0" y="0"/>
                </a:moveTo>
                <a:lnTo>
                  <a:pt x="4448433" y="0"/>
                </a:lnTo>
                <a:lnTo>
                  <a:pt x="444843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8132" y="475488"/>
            <a:ext cx="7315200" cy="1362456"/>
          </a:xfrm>
          <a:custGeom>
            <a:avLst/>
            <a:gdLst/>
            <a:ahLst/>
            <a:cxnLst/>
            <a:rect r="r" b="b" t="t" l="l"/>
            <a:pathLst>
              <a:path h="1362456" w="7315200">
                <a:moveTo>
                  <a:pt x="0" y="0"/>
                </a:moveTo>
                <a:lnTo>
                  <a:pt x="7315200" y="0"/>
                </a:lnTo>
                <a:lnTo>
                  <a:pt x="7315200" y="1362456"/>
                </a:lnTo>
                <a:lnTo>
                  <a:pt x="0" y="13624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29068" y="3146435"/>
            <a:ext cx="10869208" cy="5829775"/>
          </a:xfrm>
          <a:prstGeom prst="rect">
            <a:avLst/>
          </a:prstGeom>
        </p:spPr>
        <p:txBody>
          <a:bodyPr anchor="t" rtlCol="false" tIns="0" lIns="0" bIns="0" rIns="0">
            <a:spAutoFit/>
          </a:bodyPr>
          <a:lstStyle/>
          <a:p>
            <a:pPr algn="ctr">
              <a:lnSpc>
                <a:spcPts val="4225"/>
              </a:lnSpc>
            </a:pPr>
          </a:p>
          <a:p>
            <a:pPr algn="ctr" marL="651690" indent="-325845" lvl="1">
              <a:lnSpc>
                <a:spcPts val="4225"/>
              </a:lnSpc>
              <a:buFont typeface="Arial"/>
              <a:buChar char="•"/>
            </a:pPr>
            <a:r>
              <a:rPr lang="en-US" b="true" sz="3018">
                <a:solidFill>
                  <a:srgbClr val="000000"/>
                </a:solidFill>
                <a:latin typeface="Times New Roman Bold"/>
                <a:ea typeface="Times New Roman Bold"/>
                <a:cs typeface="Times New Roman Bold"/>
                <a:sym typeface="Times New Roman Bold"/>
              </a:rPr>
              <a:t>Efficiency and Time-Saving: Studies suggest that resume-building tools significantly reduce the time needed to create a professional resume. Automated systems that generate suggestions based on job descriptions can also reduce the time required to tailor resumes to different positions.</a:t>
            </a:r>
          </a:p>
          <a:p>
            <a:pPr algn="ctr" marL="651690" indent="-325845" lvl="1">
              <a:lnSpc>
                <a:spcPts val="4225"/>
              </a:lnSpc>
              <a:buFont typeface="Arial"/>
              <a:buChar char="•"/>
            </a:pPr>
            <a:r>
              <a:rPr lang="en-US" b="true" sz="3018">
                <a:solidFill>
                  <a:srgbClr val="000000"/>
                </a:solidFill>
                <a:latin typeface="Times New Roman Bold"/>
                <a:ea typeface="Times New Roman Bold"/>
                <a:cs typeface="Times New Roman Bold"/>
                <a:sym typeface="Times New Roman Bold"/>
              </a:rPr>
              <a:t>Increased Job Placement: Research into the effectiveness of AI-powered resume builders shows that they can enhance the quality of resumes submitted, leading to improved hiring outcomes for users.</a:t>
            </a:r>
          </a:p>
          <a:p>
            <a:pPr algn="ctr">
              <a:lnSpc>
                <a:spcPts val="4225"/>
              </a:lnSpc>
            </a:pPr>
          </a:p>
        </p:txBody>
      </p:sp>
      <p:sp>
        <p:nvSpPr>
          <p:cNvPr name="Freeform 7" id="7"/>
          <p:cNvSpPr/>
          <p:nvPr/>
        </p:nvSpPr>
        <p:spPr>
          <a:xfrm flipH="false" flipV="false" rot="0">
            <a:off x="10912097" y="896160"/>
            <a:ext cx="6971934" cy="8362140"/>
          </a:xfrm>
          <a:custGeom>
            <a:avLst/>
            <a:gdLst/>
            <a:ahLst/>
            <a:cxnLst/>
            <a:rect r="r" b="b" t="t" l="l"/>
            <a:pathLst>
              <a:path h="8362140" w="6971934">
                <a:moveTo>
                  <a:pt x="0" y="0"/>
                </a:moveTo>
                <a:lnTo>
                  <a:pt x="6971935" y="0"/>
                </a:lnTo>
                <a:lnTo>
                  <a:pt x="6971935" y="8362140"/>
                </a:lnTo>
                <a:lnTo>
                  <a:pt x="0" y="83621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0" y="2588993"/>
            <a:ext cx="10540140" cy="681267"/>
          </a:xfrm>
          <a:prstGeom prst="rect">
            <a:avLst/>
          </a:prstGeom>
        </p:spPr>
        <p:txBody>
          <a:bodyPr anchor="t" rtlCol="false" tIns="0" lIns="0" bIns="0" rIns="0">
            <a:spAutoFit/>
          </a:bodyPr>
          <a:lstStyle/>
          <a:p>
            <a:pPr algn="ctr">
              <a:lnSpc>
                <a:spcPts val="5499"/>
              </a:lnSpc>
            </a:pPr>
            <a:r>
              <a:rPr lang="en-US" sz="3928">
                <a:solidFill>
                  <a:srgbClr val="000000"/>
                </a:solidFill>
                <a:latin typeface="MediaPro Heavy Condensed"/>
                <a:ea typeface="MediaPro Heavy Condensed"/>
                <a:cs typeface="MediaPro Heavy Condensed"/>
                <a:sym typeface="MediaPro Heavy Condensed"/>
              </a:rPr>
              <a:t>3. Impact of Resume Builders on Job Search Outcomes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552243" y="72676"/>
            <a:ext cx="18105120" cy="1835848"/>
          </a:xfrm>
          <a:prstGeom prst="rect">
            <a:avLst/>
          </a:prstGeom>
        </p:spPr>
        <p:txBody>
          <a:bodyPr anchor="t" rtlCol="false" tIns="0" lIns="0" bIns="0" rIns="0">
            <a:spAutoFit/>
          </a:bodyPr>
          <a:lstStyle/>
          <a:p>
            <a:pPr algn="ctr">
              <a:lnSpc>
                <a:spcPts val="7128"/>
              </a:lnSpc>
            </a:pPr>
            <a:r>
              <a:rPr lang="en-US" sz="6600" b="true">
                <a:solidFill>
                  <a:srgbClr val="000000"/>
                </a:solidFill>
                <a:latin typeface="Times New Roman Bold"/>
                <a:ea typeface="Times New Roman Bold"/>
                <a:cs typeface="Times New Roman Bold"/>
                <a:sym typeface="Times New Roman Bold"/>
              </a:rPr>
              <a:t>Objective of the Project</a:t>
            </a:r>
          </a:p>
        </p:txBody>
      </p:sp>
      <p:sp>
        <p:nvSpPr>
          <p:cNvPr name="Freeform 3" id="3"/>
          <p:cNvSpPr/>
          <p:nvPr/>
        </p:nvSpPr>
        <p:spPr>
          <a:xfrm flipH="false" flipV="false" rot="0">
            <a:off x="91440" y="786258"/>
            <a:ext cx="5769886" cy="1074641"/>
          </a:xfrm>
          <a:custGeom>
            <a:avLst/>
            <a:gdLst/>
            <a:ahLst/>
            <a:cxnLst/>
            <a:rect r="r" b="b" t="t" l="l"/>
            <a:pathLst>
              <a:path h="1074641" w="5769886">
                <a:moveTo>
                  <a:pt x="0" y="0"/>
                </a:moveTo>
                <a:lnTo>
                  <a:pt x="5769886" y="0"/>
                </a:lnTo>
                <a:lnTo>
                  <a:pt x="5769886" y="1074641"/>
                </a:lnTo>
                <a:lnTo>
                  <a:pt x="0" y="10746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73153" y="2548533"/>
            <a:ext cx="455547" cy="694166"/>
          </a:xfrm>
          <a:custGeom>
            <a:avLst/>
            <a:gdLst/>
            <a:ahLst/>
            <a:cxnLst/>
            <a:rect r="r" b="b" t="t" l="l"/>
            <a:pathLst>
              <a:path h="694166" w="455547">
                <a:moveTo>
                  <a:pt x="0" y="0"/>
                </a:moveTo>
                <a:lnTo>
                  <a:pt x="455547" y="0"/>
                </a:lnTo>
                <a:lnTo>
                  <a:pt x="455547" y="694166"/>
                </a:lnTo>
                <a:lnTo>
                  <a:pt x="0" y="694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52402" y="3829106"/>
            <a:ext cx="455547" cy="694166"/>
          </a:xfrm>
          <a:custGeom>
            <a:avLst/>
            <a:gdLst/>
            <a:ahLst/>
            <a:cxnLst/>
            <a:rect r="r" b="b" t="t" l="l"/>
            <a:pathLst>
              <a:path h="694166" w="455547">
                <a:moveTo>
                  <a:pt x="0" y="0"/>
                </a:moveTo>
                <a:lnTo>
                  <a:pt x="455547" y="0"/>
                </a:lnTo>
                <a:lnTo>
                  <a:pt x="455547" y="694166"/>
                </a:lnTo>
                <a:lnTo>
                  <a:pt x="0" y="694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31651" y="5109678"/>
            <a:ext cx="455547" cy="694166"/>
          </a:xfrm>
          <a:custGeom>
            <a:avLst/>
            <a:gdLst/>
            <a:ahLst/>
            <a:cxnLst/>
            <a:rect r="r" b="b" t="t" l="l"/>
            <a:pathLst>
              <a:path h="694166" w="455547">
                <a:moveTo>
                  <a:pt x="0" y="0"/>
                </a:moveTo>
                <a:lnTo>
                  <a:pt x="455547" y="0"/>
                </a:lnTo>
                <a:lnTo>
                  <a:pt x="455547" y="694166"/>
                </a:lnTo>
                <a:lnTo>
                  <a:pt x="0" y="694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353999" y="6479596"/>
            <a:ext cx="455547" cy="694166"/>
          </a:xfrm>
          <a:custGeom>
            <a:avLst/>
            <a:gdLst/>
            <a:ahLst/>
            <a:cxnLst/>
            <a:rect r="r" b="b" t="t" l="l"/>
            <a:pathLst>
              <a:path h="694166" w="455547">
                <a:moveTo>
                  <a:pt x="0" y="0"/>
                </a:moveTo>
                <a:lnTo>
                  <a:pt x="455547" y="0"/>
                </a:lnTo>
                <a:lnTo>
                  <a:pt x="455547" y="694166"/>
                </a:lnTo>
                <a:lnTo>
                  <a:pt x="0" y="694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018541" y="7756001"/>
            <a:ext cx="455547" cy="694166"/>
          </a:xfrm>
          <a:custGeom>
            <a:avLst/>
            <a:gdLst/>
            <a:ahLst/>
            <a:cxnLst/>
            <a:rect r="r" b="b" t="t" l="l"/>
            <a:pathLst>
              <a:path h="694166" w="455547">
                <a:moveTo>
                  <a:pt x="0" y="0"/>
                </a:moveTo>
                <a:lnTo>
                  <a:pt x="455546" y="0"/>
                </a:lnTo>
                <a:lnTo>
                  <a:pt x="455546" y="694166"/>
                </a:lnTo>
                <a:lnTo>
                  <a:pt x="0" y="694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2702060" y="285694"/>
            <a:ext cx="3871976" cy="4463373"/>
          </a:xfrm>
          <a:custGeom>
            <a:avLst/>
            <a:gdLst/>
            <a:ahLst/>
            <a:cxnLst/>
            <a:rect r="r" b="b" t="t" l="l"/>
            <a:pathLst>
              <a:path h="4463373" w="3871976">
                <a:moveTo>
                  <a:pt x="0" y="0"/>
                </a:moveTo>
                <a:lnTo>
                  <a:pt x="3871976" y="0"/>
                </a:lnTo>
                <a:lnTo>
                  <a:pt x="3871976" y="4463373"/>
                </a:lnTo>
                <a:lnTo>
                  <a:pt x="0" y="4463373"/>
                </a:lnTo>
                <a:lnTo>
                  <a:pt x="0" y="0"/>
                </a:lnTo>
                <a:close/>
              </a:path>
            </a:pathLst>
          </a:custGeom>
          <a:blipFill>
            <a:blip r:embed="rId6"/>
            <a:stretch>
              <a:fillRect l="0" t="0" r="0" b="0"/>
            </a:stretch>
          </a:blipFill>
        </p:spPr>
      </p:sp>
      <p:sp>
        <p:nvSpPr>
          <p:cNvPr name="Freeform 10" id="10"/>
          <p:cNvSpPr/>
          <p:nvPr/>
        </p:nvSpPr>
        <p:spPr>
          <a:xfrm flipH="false" flipV="false" rot="0">
            <a:off x="102090" y="7116612"/>
            <a:ext cx="3371997" cy="3089592"/>
          </a:xfrm>
          <a:custGeom>
            <a:avLst/>
            <a:gdLst/>
            <a:ahLst/>
            <a:cxnLst/>
            <a:rect r="r" b="b" t="t" l="l"/>
            <a:pathLst>
              <a:path h="3089592" w="3371997">
                <a:moveTo>
                  <a:pt x="0" y="0"/>
                </a:moveTo>
                <a:lnTo>
                  <a:pt x="3371997" y="0"/>
                </a:lnTo>
                <a:lnTo>
                  <a:pt x="3371997" y="3089592"/>
                </a:lnTo>
                <a:lnTo>
                  <a:pt x="0" y="3089592"/>
                </a:lnTo>
                <a:lnTo>
                  <a:pt x="0" y="0"/>
                </a:lnTo>
                <a:close/>
              </a:path>
            </a:pathLst>
          </a:custGeom>
          <a:blipFill>
            <a:blip r:embed="rId7"/>
            <a:stretch>
              <a:fillRect l="0" t="0" r="0" b="0"/>
            </a:stretch>
          </a:blipFill>
        </p:spPr>
      </p:sp>
      <p:sp>
        <p:nvSpPr>
          <p:cNvPr name="Freeform 11" id="11"/>
          <p:cNvSpPr/>
          <p:nvPr/>
        </p:nvSpPr>
        <p:spPr>
          <a:xfrm flipH="false" flipV="false" rot="0">
            <a:off x="15668455" y="8005818"/>
            <a:ext cx="2394978" cy="2200386"/>
          </a:xfrm>
          <a:custGeom>
            <a:avLst/>
            <a:gdLst/>
            <a:ahLst/>
            <a:cxnLst/>
            <a:rect r="r" b="b" t="t" l="l"/>
            <a:pathLst>
              <a:path h="2200386" w="2394978">
                <a:moveTo>
                  <a:pt x="0" y="0"/>
                </a:moveTo>
                <a:lnTo>
                  <a:pt x="2394978" y="0"/>
                </a:lnTo>
                <a:lnTo>
                  <a:pt x="2394978" y="2200386"/>
                </a:lnTo>
                <a:lnTo>
                  <a:pt x="0" y="22003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152402" y="2241304"/>
            <a:ext cx="9038729" cy="1001395"/>
          </a:xfrm>
          <a:prstGeom prst="rect">
            <a:avLst/>
          </a:prstGeom>
        </p:spPr>
        <p:txBody>
          <a:bodyPr anchor="t" rtlCol="false" tIns="0" lIns="0" bIns="0" rIns="0">
            <a:spAutoFit/>
          </a:bodyPr>
          <a:lstStyle/>
          <a:p>
            <a:pPr algn="ctr">
              <a:lnSpc>
                <a:spcPts val="7279"/>
              </a:lnSpc>
            </a:pPr>
            <a:r>
              <a:rPr lang="en-US" sz="5199">
                <a:solidFill>
                  <a:srgbClr val="000000"/>
                </a:solidFill>
                <a:latin typeface="Acceleration Circle"/>
                <a:ea typeface="Acceleration Circle"/>
                <a:cs typeface="Acceleration Circle"/>
                <a:sym typeface="Acceleration Circle"/>
              </a:rPr>
              <a:t>Streamline the Resume Creation Process</a:t>
            </a:r>
          </a:p>
        </p:txBody>
      </p:sp>
      <p:sp>
        <p:nvSpPr>
          <p:cNvPr name="TextBox 13" id="13"/>
          <p:cNvSpPr txBox="true"/>
          <p:nvPr/>
        </p:nvSpPr>
        <p:spPr>
          <a:xfrm rot="0">
            <a:off x="1854673" y="3570716"/>
            <a:ext cx="10018713" cy="1001395"/>
          </a:xfrm>
          <a:prstGeom prst="rect">
            <a:avLst/>
          </a:prstGeom>
        </p:spPr>
        <p:txBody>
          <a:bodyPr anchor="t" rtlCol="false" tIns="0" lIns="0" bIns="0" rIns="0">
            <a:spAutoFit/>
          </a:bodyPr>
          <a:lstStyle/>
          <a:p>
            <a:pPr algn="ctr">
              <a:lnSpc>
                <a:spcPts val="7279"/>
              </a:lnSpc>
            </a:pPr>
            <a:r>
              <a:rPr lang="en-US" sz="5199">
                <a:solidFill>
                  <a:srgbClr val="000000"/>
                </a:solidFill>
                <a:latin typeface="Acceleration Circle"/>
                <a:ea typeface="Acceleration Circle"/>
                <a:cs typeface="Acceleration Circle"/>
                <a:sym typeface="Acceleration Circle"/>
              </a:rPr>
              <a:t>Enhance Resume Quality and Professionalism</a:t>
            </a:r>
          </a:p>
        </p:txBody>
      </p:sp>
      <p:sp>
        <p:nvSpPr>
          <p:cNvPr name="TextBox 14" id="14"/>
          <p:cNvSpPr txBox="true"/>
          <p:nvPr/>
        </p:nvSpPr>
        <p:spPr>
          <a:xfrm rot="0">
            <a:off x="2353999" y="4895961"/>
            <a:ext cx="12704266" cy="1001395"/>
          </a:xfrm>
          <a:prstGeom prst="rect">
            <a:avLst/>
          </a:prstGeom>
        </p:spPr>
        <p:txBody>
          <a:bodyPr anchor="t" rtlCol="false" tIns="0" lIns="0" bIns="0" rIns="0">
            <a:spAutoFit/>
          </a:bodyPr>
          <a:lstStyle/>
          <a:p>
            <a:pPr algn="ctr">
              <a:lnSpc>
                <a:spcPts val="7279"/>
              </a:lnSpc>
            </a:pPr>
            <a:r>
              <a:rPr lang="en-US" sz="5199">
                <a:solidFill>
                  <a:srgbClr val="000000"/>
                </a:solidFill>
                <a:latin typeface="Acceleration Circle"/>
                <a:ea typeface="Acceleration Circle"/>
                <a:cs typeface="Acceleration Circle"/>
                <a:sym typeface="Acceleration Circle"/>
              </a:rPr>
              <a:t>Optimize Resumes for Applicant Tracking Systems (ATS)</a:t>
            </a:r>
          </a:p>
        </p:txBody>
      </p:sp>
      <p:sp>
        <p:nvSpPr>
          <p:cNvPr name="TextBox 15" id="15"/>
          <p:cNvSpPr txBox="true"/>
          <p:nvPr/>
        </p:nvSpPr>
        <p:spPr>
          <a:xfrm rot="0">
            <a:off x="2976383" y="6221206"/>
            <a:ext cx="6376293" cy="1001395"/>
          </a:xfrm>
          <a:prstGeom prst="rect">
            <a:avLst/>
          </a:prstGeom>
        </p:spPr>
        <p:txBody>
          <a:bodyPr anchor="t" rtlCol="false" tIns="0" lIns="0" bIns="0" rIns="0">
            <a:spAutoFit/>
          </a:bodyPr>
          <a:lstStyle/>
          <a:p>
            <a:pPr algn="ctr">
              <a:lnSpc>
                <a:spcPts val="7279"/>
              </a:lnSpc>
            </a:pPr>
            <a:r>
              <a:rPr lang="en-US" sz="5199">
                <a:solidFill>
                  <a:srgbClr val="000000"/>
                </a:solidFill>
                <a:latin typeface="Acceleration Circle"/>
                <a:ea typeface="Acceleration Circle"/>
                <a:cs typeface="Acceleration Circle"/>
                <a:sym typeface="Acceleration Circle"/>
              </a:rPr>
              <a:t>Customization and Flexibility</a:t>
            </a:r>
          </a:p>
        </p:txBody>
      </p:sp>
      <p:sp>
        <p:nvSpPr>
          <p:cNvPr name="TextBox 16" id="16"/>
          <p:cNvSpPr txBox="true"/>
          <p:nvPr/>
        </p:nvSpPr>
        <p:spPr>
          <a:xfrm rot="0">
            <a:off x="3474087" y="7546451"/>
            <a:ext cx="7634189" cy="1001395"/>
          </a:xfrm>
          <a:prstGeom prst="rect">
            <a:avLst/>
          </a:prstGeom>
        </p:spPr>
        <p:txBody>
          <a:bodyPr anchor="t" rtlCol="false" tIns="0" lIns="0" bIns="0" rIns="0">
            <a:spAutoFit/>
          </a:bodyPr>
          <a:lstStyle/>
          <a:p>
            <a:pPr algn="ctr">
              <a:lnSpc>
                <a:spcPts val="7279"/>
              </a:lnSpc>
            </a:pPr>
            <a:r>
              <a:rPr lang="en-US" sz="5199">
                <a:solidFill>
                  <a:srgbClr val="000000"/>
                </a:solidFill>
                <a:latin typeface="Acceleration Circle"/>
                <a:ea typeface="Acceleration Circle"/>
                <a:cs typeface="Acceleration Circle"/>
                <a:sym typeface="Acceleration Circle"/>
              </a:rPr>
              <a:t> Provide AI-Driven Personalization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436674" y="-57150"/>
            <a:ext cx="18105120" cy="1062609"/>
          </a:xfrm>
          <a:prstGeom prst="rect">
            <a:avLst/>
          </a:prstGeom>
        </p:spPr>
        <p:txBody>
          <a:bodyPr anchor="t" rtlCol="false" tIns="0" lIns="0" bIns="0" rIns="0">
            <a:spAutoFit/>
          </a:bodyPr>
          <a:lstStyle/>
          <a:p>
            <a:pPr algn="ctr">
              <a:lnSpc>
                <a:spcPts val="7128"/>
              </a:lnSpc>
            </a:pPr>
            <a:r>
              <a:rPr lang="en-US" sz="6600" b="true">
                <a:solidFill>
                  <a:srgbClr val="000000"/>
                </a:solidFill>
                <a:latin typeface="Times New Roman Bold"/>
                <a:ea typeface="Times New Roman Bold"/>
                <a:cs typeface="Times New Roman Bold"/>
                <a:sym typeface="Times New Roman Bold"/>
              </a:rPr>
              <a:t>Technology (Software Requirements)</a:t>
            </a:r>
          </a:p>
        </p:txBody>
      </p:sp>
      <p:sp>
        <p:nvSpPr>
          <p:cNvPr name="Freeform 3" id="3"/>
          <p:cNvSpPr/>
          <p:nvPr/>
        </p:nvSpPr>
        <p:spPr>
          <a:xfrm flipH="false" flipV="false" rot="0">
            <a:off x="91440" y="786258"/>
            <a:ext cx="5769886" cy="1074641"/>
          </a:xfrm>
          <a:custGeom>
            <a:avLst/>
            <a:gdLst/>
            <a:ahLst/>
            <a:cxnLst/>
            <a:rect r="r" b="b" t="t" l="l"/>
            <a:pathLst>
              <a:path h="1074641" w="5769886">
                <a:moveTo>
                  <a:pt x="0" y="0"/>
                </a:moveTo>
                <a:lnTo>
                  <a:pt x="5769886" y="0"/>
                </a:lnTo>
                <a:lnTo>
                  <a:pt x="5769886" y="1074641"/>
                </a:lnTo>
                <a:lnTo>
                  <a:pt x="0" y="10746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72390" y="2882452"/>
            <a:ext cx="6492240" cy="0"/>
          </a:xfrm>
          <a:prstGeom prst="line">
            <a:avLst/>
          </a:prstGeom>
          <a:ln cap="flat" w="38100">
            <a:solidFill>
              <a:srgbClr val="000000"/>
            </a:solidFill>
            <a:prstDash val="solid"/>
            <a:headEnd type="none" len="sm" w="sm"/>
            <a:tailEnd type="none" len="sm" w="sm"/>
          </a:ln>
        </p:spPr>
      </p:sp>
      <p:sp>
        <p:nvSpPr>
          <p:cNvPr name="AutoShape 5" id="5"/>
          <p:cNvSpPr/>
          <p:nvPr/>
        </p:nvSpPr>
        <p:spPr>
          <a:xfrm>
            <a:off x="91440" y="6502718"/>
            <a:ext cx="6492240" cy="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15320361" y="7400851"/>
            <a:ext cx="2813996" cy="2886149"/>
          </a:xfrm>
          <a:custGeom>
            <a:avLst/>
            <a:gdLst/>
            <a:ahLst/>
            <a:cxnLst/>
            <a:rect r="r" b="b" t="t" l="l"/>
            <a:pathLst>
              <a:path h="2886149" w="2813996">
                <a:moveTo>
                  <a:pt x="0" y="0"/>
                </a:moveTo>
                <a:lnTo>
                  <a:pt x="2813995" y="0"/>
                </a:lnTo>
                <a:lnTo>
                  <a:pt x="2813995" y="2886149"/>
                </a:lnTo>
                <a:lnTo>
                  <a:pt x="0" y="2886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258056" y="1860899"/>
            <a:ext cx="10972800" cy="8229600"/>
          </a:xfrm>
          <a:custGeom>
            <a:avLst/>
            <a:gdLst/>
            <a:ahLst/>
            <a:cxnLst/>
            <a:rect r="r" b="b" t="t" l="l"/>
            <a:pathLst>
              <a:path h="8229600" w="10972800">
                <a:moveTo>
                  <a:pt x="0" y="0"/>
                </a:moveTo>
                <a:lnTo>
                  <a:pt x="10972800" y="0"/>
                </a:lnTo>
                <a:lnTo>
                  <a:pt x="10972800" y="8229600"/>
                </a:lnTo>
                <a:lnTo>
                  <a:pt x="0" y="8229600"/>
                </a:lnTo>
                <a:lnTo>
                  <a:pt x="0" y="0"/>
                </a:lnTo>
                <a:close/>
              </a:path>
            </a:pathLst>
          </a:custGeom>
          <a:blipFill>
            <a:blip r:embed="rId6">
              <a:alphaModFix amt="18999"/>
            </a:blip>
            <a:stretch>
              <a:fillRect l="0" t="0" r="0" b="0"/>
            </a:stretch>
          </a:blipFill>
        </p:spPr>
      </p:sp>
      <p:sp>
        <p:nvSpPr>
          <p:cNvPr name="TextBox 8" id="8"/>
          <p:cNvSpPr txBox="true"/>
          <p:nvPr/>
        </p:nvSpPr>
        <p:spPr>
          <a:xfrm rot="0">
            <a:off x="72390" y="1947732"/>
            <a:ext cx="7248525" cy="915670"/>
          </a:xfrm>
          <a:prstGeom prst="rect">
            <a:avLst/>
          </a:prstGeom>
        </p:spPr>
        <p:txBody>
          <a:bodyPr anchor="t" rtlCol="false" tIns="0" lIns="0" bIns="0" rIns="0">
            <a:spAutoFit/>
          </a:bodyPr>
          <a:lstStyle/>
          <a:p>
            <a:pPr algn="ctr">
              <a:lnSpc>
                <a:spcPts val="7279"/>
              </a:lnSpc>
            </a:pPr>
            <a:r>
              <a:rPr lang="en-US" sz="5199" b="true">
                <a:solidFill>
                  <a:srgbClr val="000000"/>
                </a:solidFill>
                <a:latin typeface="Ahkio Bold"/>
                <a:ea typeface="Ahkio Bold"/>
                <a:cs typeface="Ahkio Bold"/>
                <a:sym typeface="Ahkio Bold"/>
              </a:rPr>
              <a:t>FRONTEND(USER INTERFACE)</a:t>
            </a:r>
          </a:p>
        </p:txBody>
      </p:sp>
      <p:sp>
        <p:nvSpPr>
          <p:cNvPr name="TextBox 9" id="9"/>
          <p:cNvSpPr txBox="true"/>
          <p:nvPr/>
        </p:nvSpPr>
        <p:spPr>
          <a:xfrm rot="0">
            <a:off x="91440" y="3268389"/>
            <a:ext cx="1600002" cy="906145"/>
          </a:xfrm>
          <a:prstGeom prst="rect">
            <a:avLst/>
          </a:prstGeom>
        </p:spPr>
        <p:txBody>
          <a:bodyPr anchor="t" rtlCol="false" tIns="0" lIns="0" bIns="0" rIns="0">
            <a:spAutoFit/>
          </a:bodyPr>
          <a:lstStyle/>
          <a:p>
            <a:pPr algn="ctr">
              <a:lnSpc>
                <a:spcPts val="7279"/>
              </a:lnSpc>
            </a:pPr>
            <a:r>
              <a:rPr lang="en-US" sz="5199">
                <a:solidFill>
                  <a:srgbClr val="000000"/>
                </a:solidFill>
                <a:latin typeface="Canva Student Font"/>
                <a:ea typeface="Canva Student Font"/>
                <a:cs typeface="Canva Student Font"/>
                <a:sym typeface="Canva Student Font"/>
              </a:rPr>
              <a:t>HTML5</a:t>
            </a:r>
          </a:p>
        </p:txBody>
      </p:sp>
      <p:sp>
        <p:nvSpPr>
          <p:cNvPr name="TextBox 10" id="10"/>
          <p:cNvSpPr txBox="true"/>
          <p:nvPr/>
        </p:nvSpPr>
        <p:spPr>
          <a:xfrm rot="0">
            <a:off x="4022239" y="3268389"/>
            <a:ext cx="5682953" cy="906145"/>
          </a:xfrm>
          <a:prstGeom prst="rect">
            <a:avLst/>
          </a:prstGeom>
        </p:spPr>
        <p:txBody>
          <a:bodyPr anchor="t" rtlCol="false" tIns="0" lIns="0" bIns="0" rIns="0">
            <a:spAutoFit/>
          </a:bodyPr>
          <a:lstStyle/>
          <a:p>
            <a:pPr algn="ctr">
              <a:lnSpc>
                <a:spcPts val="7279"/>
              </a:lnSpc>
            </a:pPr>
            <a:r>
              <a:rPr lang="en-US" sz="5199">
                <a:solidFill>
                  <a:srgbClr val="000000"/>
                </a:solidFill>
                <a:latin typeface="Canva Student Font"/>
                <a:ea typeface="Canva Student Font"/>
                <a:cs typeface="Canva Student Font"/>
                <a:sym typeface="Canva Student Font"/>
              </a:rPr>
              <a:t>CSS3(TAILWIND OR SCSS)</a:t>
            </a:r>
          </a:p>
        </p:txBody>
      </p:sp>
      <p:sp>
        <p:nvSpPr>
          <p:cNvPr name="TextBox 11" id="11"/>
          <p:cNvSpPr txBox="true"/>
          <p:nvPr/>
        </p:nvSpPr>
        <p:spPr>
          <a:xfrm rot="0">
            <a:off x="10173713" y="2268264"/>
            <a:ext cx="8114287" cy="1830070"/>
          </a:xfrm>
          <a:prstGeom prst="rect">
            <a:avLst/>
          </a:prstGeom>
        </p:spPr>
        <p:txBody>
          <a:bodyPr anchor="t" rtlCol="false" tIns="0" lIns="0" bIns="0" rIns="0">
            <a:spAutoFit/>
          </a:bodyPr>
          <a:lstStyle/>
          <a:p>
            <a:pPr algn="ctr">
              <a:lnSpc>
                <a:spcPts val="7279"/>
              </a:lnSpc>
            </a:pPr>
            <a:r>
              <a:rPr lang="en-US" sz="5199">
                <a:solidFill>
                  <a:srgbClr val="000000"/>
                </a:solidFill>
                <a:latin typeface="Canva Student Font"/>
                <a:ea typeface="Canva Student Font"/>
                <a:cs typeface="Canva Student Font"/>
                <a:sym typeface="Canva Student Font"/>
              </a:rPr>
              <a:t>JAVASCRIPT(VANILLA OR FRAMEWORKS)</a:t>
            </a:r>
          </a:p>
        </p:txBody>
      </p:sp>
      <p:sp>
        <p:nvSpPr>
          <p:cNvPr name="TextBox 12" id="12"/>
          <p:cNvSpPr txBox="true"/>
          <p:nvPr/>
        </p:nvSpPr>
        <p:spPr>
          <a:xfrm rot="0">
            <a:off x="834291" y="4633277"/>
            <a:ext cx="2075458" cy="906145"/>
          </a:xfrm>
          <a:prstGeom prst="rect">
            <a:avLst/>
          </a:prstGeom>
        </p:spPr>
        <p:txBody>
          <a:bodyPr anchor="t" rtlCol="false" tIns="0" lIns="0" bIns="0" rIns="0">
            <a:spAutoFit/>
          </a:bodyPr>
          <a:lstStyle/>
          <a:p>
            <a:pPr algn="ctr">
              <a:lnSpc>
                <a:spcPts val="7279"/>
              </a:lnSpc>
            </a:pPr>
            <a:r>
              <a:rPr lang="en-US" sz="5199">
                <a:solidFill>
                  <a:srgbClr val="000000"/>
                </a:solidFill>
                <a:latin typeface="Canva Student Font"/>
                <a:ea typeface="Canva Student Font"/>
                <a:cs typeface="Canva Student Font"/>
                <a:sym typeface="Canva Student Font"/>
              </a:rPr>
              <a:t>REACT.JS</a:t>
            </a:r>
          </a:p>
        </p:txBody>
      </p:sp>
      <p:sp>
        <p:nvSpPr>
          <p:cNvPr name="TextBox 13" id="13"/>
          <p:cNvSpPr txBox="true"/>
          <p:nvPr/>
        </p:nvSpPr>
        <p:spPr>
          <a:xfrm rot="0">
            <a:off x="4994551" y="4690427"/>
            <a:ext cx="5712619" cy="906145"/>
          </a:xfrm>
          <a:prstGeom prst="rect">
            <a:avLst/>
          </a:prstGeom>
        </p:spPr>
        <p:txBody>
          <a:bodyPr anchor="t" rtlCol="false" tIns="0" lIns="0" bIns="0" rIns="0">
            <a:spAutoFit/>
          </a:bodyPr>
          <a:lstStyle/>
          <a:p>
            <a:pPr algn="ctr">
              <a:lnSpc>
                <a:spcPts val="7279"/>
              </a:lnSpc>
            </a:pPr>
            <a:r>
              <a:rPr lang="en-US" sz="5199">
                <a:solidFill>
                  <a:srgbClr val="000000"/>
                </a:solidFill>
                <a:latin typeface="Canva Student Font"/>
                <a:ea typeface="Canva Student Font"/>
                <a:cs typeface="Canva Student Font"/>
                <a:sym typeface="Canva Student Font"/>
              </a:rPr>
              <a:t>DRAG AND DROP LIBRARY</a:t>
            </a:r>
          </a:p>
        </p:txBody>
      </p:sp>
      <p:sp>
        <p:nvSpPr>
          <p:cNvPr name="TextBox 14" id="14"/>
          <p:cNvSpPr txBox="true"/>
          <p:nvPr/>
        </p:nvSpPr>
        <p:spPr>
          <a:xfrm rot="0">
            <a:off x="205542" y="5567998"/>
            <a:ext cx="2504182" cy="915670"/>
          </a:xfrm>
          <a:prstGeom prst="rect">
            <a:avLst/>
          </a:prstGeom>
        </p:spPr>
        <p:txBody>
          <a:bodyPr anchor="t" rtlCol="false" tIns="0" lIns="0" bIns="0" rIns="0">
            <a:spAutoFit/>
          </a:bodyPr>
          <a:lstStyle/>
          <a:p>
            <a:pPr algn="ctr">
              <a:lnSpc>
                <a:spcPts val="7279"/>
              </a:lnSpc>
            </a:pPr>
            <a:r>
              <a:rPr lang="en-US" sz="5199" b="true">
                <a:solidFill>
                  <a:srgbClr val="000000"/>
                </a:solidFill>
                <a:latin typeface="Ahkio Bold"/>
                <a:ea typeface="Ahkio Bold"/>
                <a:cs typeface="Ahkio Bold"/>
                <a:sym typeface="Ahkio Bold"/>
              </a:rPr>
              <a:t>BACKEND </a:t>
            </a:r>
          </a:p>
        </p:txBody>
      </p:sp>
      <p:sp>
        <p:nvSpPr>
          <p:cNvPr name="TextBox 15" id="15"/>
          <p:cNvSpPr txBox="true"/>
          <p:nvPr/>
        </p:nvSpPr>
        <p:spPr>
          <a:xfrm rot="0">
            <a:off x="0" y="6645593"/>
            <a:ext cx="2976383" cy="906145"/>
          </a:xfrm>
          <a:prstGeom prst="rect">
            <a:avLst/>
          </a:prstGeom>
        </p:spPr>
        <p:txBody>
          <a:bodyPr anchor="t" rtlCol="false" tIns="0" lIns="0" bIns="0" rIns="0">
            <a:spAutoFit/>
          </a:bodyPr>
          <a:lstStyle/>
          <a:p>
            <a:pPr algn="ctr">
              <a:lnSpc>
                <a:spcPts val="7279"/>
              </a:lnSpc>
            </a:pPr>
            <a:r>
              <a:rPr lang="en-US" sz="5199">
                <a:solidFill>
                  <a:srgbClr val="000000"/>
                </a:solidFill>
                <a:latin typeface="Canva Student Font"/>
                <a:ea typeface="Canva Student Font"/>
                <a:cs typeface="Canva Student Font"/>
                <a:sym typeface="Canva Student Font"/>
              </a:rPr>
              <a:t>MONGO DB</a:t>
            </a:r>
          </a:p>
        </p:txBody>
      </p:sp>
      <p:sp>
        <p:nvSpPr>
          <p:cNvPr name="TextBox 16" id="16"/>
          <p:cNvSpPr txBox="true"/>
          <p:nvPr/>
        </p:nvSpPr>
        <p:spPr>
          <a:xfrm rot="0">
            <a:off x="3696653" y="6617018"/>
            <a:ext cx="2976383" cy="906145"/>
          </a:xfrm>
          <a:prstGeom prst="rect">
            <a:avLst/>
          </a:prstGeom>
        </p:spPr>
        <p:txBody>
          <a:bodyPr anchor="t" rtlCol="false" tIns="0" lIns="0" bIns="0" rIns="0">
            <a:spAutoFit/>
          </a:bodyPr>
          <a:lstStyle/>
          <a:p>
            <a:pPr algn="ctr">
              <a:lnSpc>
                <a:spcPts val="7279"/>
              </a:lnSpc>
            </a:pPr>
            <a:r>
              <a:rPr lang="en-US" sz="5199">
                <a:solidFill>
                  <a:srgbClr val="000000"/>
                </a:solidFill>
                <a:latin typeface="Canva Student Font"/>
                <a:ea typeface="Canva Student Font"/>
                <a:cs typeface="Canva Student Font"/>
                <a:sym typeface="Canva Student Font"/>
              </a:rPr>
              <a:t>GITHUB</a:t>
            </a:r>
          </a:p>
        </p:txBody>
      </p:sp>
      <p:sp>
        <p:nvSpPr>
          <p:cNvPr name="TextBox 17" id="17"/>
          <p:cNvSpPr txBox="true"/>
          <p:nvPr/>
        </p:nvSpPr>
        <p:spPr>
          <a:xfrm rot="0">
            <a:off x="7320915" y="6645593"/>
            <a:ext cx="3779259" cy="906145"/>
          </a:xfrm>
          <a:prstGeom prst="rect">
            <a:avLst/>
          </a:prstGeom>
        </p:spPr>
        <p:txBody>
          <a:bodyPr anchor="t" rtlCol="false" tIns="0" lIns="0" bIns="0" rIns="0">
            <a:spAutoFit/>
          </a:bodyPr>
          <a:lstStyle/>
          <a:p>
            <a:pPr algn="ctr">
              <a:lnSpc>
                <a:spcPts val="7279"/>
              </a:lnSpc>
            </a:pPr>
            <a:r>
              <a:rPr lang="en-US" sz="5199">
                <a:solidFill>
                  <a:srgbClr val="000000"/>
                </a:solidFill>
                <a:latin typeface="Canva Student Font"/>
                <a:ea typeface="Canva Student Font"/>
                <a:cs typeface="Canva Student Font"/>
                <a:sym typeface="Canva Student Font"/>
              </a:rPr>
              <a:t>PUPPETEER</a:t>
            </a:r>
          </a:p>
        </p:txBody>
      </p:sp>
      <p:sp>
        <p:nvSpPr>
          <p:cNvPr name="TextBox 18" id="18"/>
          <p:cNvSpPr txBox="true"/>
          <p:nvPr/>
        </p:nvSpPr>
        <p:spPr>
          <a:xfrm rot="0">
            <a:off x="11824074" y="6645593"/>
            <a:ext cx="4903285" cy="906145"/>
          </a:xfrm>
          <a:prstGeom prst="rect">
            <a:avLst/>
          </a:prstGeom>
        </p:spPr>
        <p:txBody>
          <a:bodyPr anchor="t" rtlCol="false" tIns="0" lIns="0" bIns="0" rIns="0">
            <a:spAutoFit/>
          </a:bodyPr>
          <a:lstStyle/>
          <a:p>
            <a:pPr algn="ctr">
              <a:lnSpc>
                <a:spcPts val="7279"/>
              </a:lnSpc>
            </a:pPr>
            <a:r>
              <a:rPr lang="en-US" sz="5199">
                <a:solidFill>
                  <a:srgbClr val="000000"/>
                </a:solidFill>
                <a:latin typeface="Canva Student Font"/>
                <a:ea typeface="Canva Student Font"/>
                <a:cs typeface="Canva Student Font"/>
                <a:sym typeface="Canva Student Font"/>
              </a:rPr>
              <a:t>D3 JS</a:t>
            </a:r>
          </a:p>
        </p:txBody>
      </p:sp>
      <p:sp>
        <p:nvSpPr>
          <p:cNvPr name="TextBox 19" id="19"/>
          <p:cNvSpPr txBox="true"/>
          <p:nvPr/>
        </p:nvSpPr>
        <p:spPr>
          <a:xfrm rot="0">
            <a:off x="91440" y="8333703"/>
            <a:ext cx="2976383" cy="906145"/>
          </a:xfrm>
          <a:prstGeom prst="rect">
            <a:avLst/>
          </a:prstGeom>
        </p:spPr>
        <p:txBody>
          <a:bodyPr anchor="t" rtlCol="false" tIns="0" lIns="0" bIns="0" rIns="0">
            <a:spAutoFit/>
          </a:bodyPr>
          <a:lstStyle/>
          <a:p>
            <a:pPr algn="ctr">
              <a:lnSpc>
                <a:spcPts val="7279"/>
              </a:lnSpc>
            </a:pPr>
            <a:r>
              <a:rPr lang="en-US" sz="5199">
                <a:solidFill>
                  <a:srgbClr val="000000"/>
                </a:solidFill>
                <a:latin typeface="Canva Student Font"/>
                <a:ea typeface="Canva Student Font"/>
                <a:cs typeface="Canva Student Font"/>
                <a:sym typeface="Canva Student Font"/>
              </a:rPr>
              <a:t>JWT TOKEN</a:t>
            </a:r>
          </a:p>
        </p:txBody>
      </p:sp>
      <p:sp>
        <p:nvSpPr>
          <p:cNvPr name="TextBox 20" id="20"/>
          <p:cNvSpPr txBox="true"/>
          <p:nvPr/>
        </p:nvSpPr>
        <p:spPr>
          <a:xfrm rot="0">
            <a:off x="3887332" y="8333703"/>
            <a:ext cx="2976383" cy="906145"/>
          </a:xfrm>
          <a:prstGeom prst="rect">
            <a:avLst/>
          </a:prstGeom>
        </p:spPr>
        <p:txBody>
          <a:bodyPr anchor="t" rtlCol="false" tIns="0" lIns="0" bIns="0" rIns="0">
            <a:spAutoFit/>
          </a:bodyPr>
          <a:lstStyle/>
          <a:p>
            <a:pPr algn="ctr">
              <a:lnSpc>
                <a:spcPts val="7279"/>
              </a:lnSpc>
            </a:pPr>
            <a:r>
              <a:rPr lang="en-US" sz="5199">
                <a:solidFill>
                  <a:srgbClr val="000000"/>
                </a:solidFill>
                <a:latin typeface="Canva Student Font"/>
                <a:ea typeface="Canva Student Font"/>
                <a:cs typeface="Canva Student Font"/>
                <a:sym typeface="Canva Student Font"/>
              </a:rPr>
              <a:t>OPEN AI</a:t>
            </a:r>
          </a:p>
        </p:txBody>
      </p:sp>
      <p:sp>
        <p:nvSpPr>
          <p:cNvPr name="TextBox 21" id="21"/>
          <p:cNvSpPr txBox="true"/>
          <p:nvPr/>
        </p:nvSpPr>
        <p:spPr>
          <a:xfrm rot="0">
            <a:off x="7730787" y="8267028"/>
            <a:ext cx="2976383" cy="906145"/>
          </a:xfrm>
          <a:prstGeom prst="rect">
            <a:avLst/>
          </a:prstGeom>
        </p:spPr>
        <p:txBody>
          <a:bodyPr anchor="t" rtlCol="false" tIns="0" lIns="0" bIns="0" rIns="0">
            <a:spAutoFit/>
          </a:bodyPr>
          <a:lstStyle/>
          <a:p>
            <a:pPr algn="ctr">
              <a:lnSpc>
                <a:spcPts val="7279"/>
              </a:lnSpc>
            </a:pPr>
            <a:r>
              <a:rPr lang="en-US" sz="5199">
                <a:solidFill>
                  <a:srgbClr val="000000"/>
                </a:solidFill>
                <a:latin typeface="Canva Student Font"/>
                <a:ea typeface="Canva Student Font"/>
                <a:cs typeface="Canva Student Font"/>
                <a:sym typeface="Canva Student Font"/>
              </a:rPr>
              <a:t>JEST</a:t>
            </a:r>
          </a:p>
        </p:txBody>
      </p:sp>
      <p:sp>
        <p:nvSpPr>
          <p:cNvPr name="TextBox 22" id="22"/>
          <p:cNvSpPr txBox="true"/>
          <p:nvPr/>
        </p:nvSpPr>
        <p:spPr>
          <a:xfrm rot="0">
            <a:off x="10611920" y="8151813"/>
            <a:ext cx="4903285" cy="906145"/>
          </a:xfrm>
          <a:prstGeom prst="rect">
            <a:avLst/>
          </a:prstGeom>
        </p:spPr>
        <p:txBody>
          <a:bodyPr anchor="t" rtlCol="false" tIns="0" lIns="0" bIns="0" rIns="0">
            <a:spAutoFit/>
          </a:bodyPr>
          <a:lstStyle/>
          <a:p>
            <a:pPr algn="ctr">
              <a:lnSpc>
                <a:spcPts val="7279"/>
              </a:lnSpc>
            </a:pPr>
            <a:r>
              <a:rPr lang="en-US" sz="5199">
                <a:solidFill>
                  <a:srgbClr val="000000"/>
                </a:solidFill>
                <a:latin typeface="Canva Student Font"/>
                <a:ea typeface="Canva Student Font"/>
                <a:cs typeface="Canva Student Font"/>
                <a:sym typeface="Canva Student Font"/>
              </a:rPr>
              <a:t>VERCEL/NETLIFY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417445" y="-11747"/>
            <a:ext cx="18105120" cy="1062609"/>
          </a:xfrm>
          <a:prstGeom prst="rect">
            <a:avLst/>
          </a:prstGeom>
        </p:spPr>
        <p:txBody>
          <a:bodyPr anchor="t" rtlCol="false" tIns="0" lIns="0" bIns="0" rIns="0">
            <a:spAutoFit/>
          </a:bodyPr>
          <a:lstStyle/>
          <a:p>
            <a:pPr algn="ctr">
              <a:lnSpc>
                <a:spcPts val="7128"/>
              </a:lnSpc>
            </a:pPr>
            <a:r>
              <a:rPr lang="en-US" sz="6600" b="true">
                <a:solidFill>
                  <a:srgbClr val="000000"/>
                </a:solidFill>
                <a:latin typeface="Times New Roman Bold"/>
                <a:ea typeface="Times New Roman Bold"/>
                <a:cs typeface="Times New Roman Bold"/>
                <a:sym typeface="Times New Roman Bold"/>
              </a:rPr>
              <a:t>Technology (Hardware Requirements)</a:t>
            </a:r>
          </a:p>
        </p:txBody>
      </p:sp>
      <p:sp>
        <p:nvSpPr>
          <p:cNvPr name="Freeform 3" id="3"/>
          <p:cNvSpPr/>
          <p:nvPr/>
        </p:nvSpPr>
        <p:spPr>
          <a:xfrm flipH="false" flipV="false" rot="0">
            <a:off x="91440" y="786258"/>
            <a:ext cx="8104212" cy="1509409"/>
          </a:xfrm>
          <a:custGeom>
            <a:avLst/>
            <a:gdLst/>
            <a:ahLst/>
            <a:cxnLst/>
            <a:rect r="r" b="b" t="t" l="l"/>
            <a:pathLst>
              <a:path h="1509409" w="8104212">
                <a:moveTo>
                  <a:pt x="0" y="0"/>
                </a:moveTo>
                <a:lnTo>
                  <a:pt x="8104212" y="0"/>
                </a:lnTo>
                <a:lnTo>
                  <a:pt x="8104212" y="1509409"/>
                </a:lnTo>
                <a:lnTo>
                  <a:pt x="0" y="15094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68296" y="2150055"/>
            <a:ext cx="18456296" cy="7336149"/>
          </a:xfrm>
          <a:prstGeom prst="rect">
            <a:avLst/>
          </a:prstGeom>
        </p:spPr>
        <p:txBody>
          <a:bodyPr anchor="t" rtlCol="false" tIns="0" lIns="0" bIns="0" rIns="0">
            <a:spAutoFit/>
          </a:bodyPr>
          <a:lstStyle/>
          <a:p>
            <a:pPr algn="ctr">
              <a:lnSpc>
                <a:spcPts val="4518"/>
              </a:lnSpc>
            </a:pPr>
          </a:p>
          <a:p>
            <a:pPr algn="ctr">
              <a:lnSpc>
                <a:spcPts val="4518"/>
              </a:lnSpc>
            </a:pPr>
          </a:p>
          <a:p>
            <a:pPr algn="ctr" marL="696880" indent="-348440" lvl="1">
              <a:lnSpc>
                <a:spcPts val="4518"/>
              </a:lnSpc>
              <a:buFont typeface="Arial"/>
              <a:buChar char="•"/>
            </a:pPr>
            <a:r>
              <a:rPr lang="en-US" b="true" sz="3227">
                <a:solidFill>
                  <a:srgbClr val="000000"/>
                </a:solidFill>
                <a:latin typeface="Canva Sans Bold"/>
                <a:ea typeface="Canva Sans Bold"/>
                <a:cs typeface="Canva Sans Bold"/>
                <a:sym typeface="Canva Sans Bold"/>
              </a:rPr>
              <a:t>Processor (CPU):</a:t>
            </a:r>
            <a:r>
              <a:rPr lang="en-US" sz="3227">
                <a:solidFill>
                  <a:srgbClr val="000000"/>
                </a:solidFill>
                <a:latin typeface="Canva Sans"/>
                <a:ea typeface="Canva Sans"/>
                <a:cs typeface="Canva Sans"/>
                <a:sym typeface="Canva Sans"/>
              </a:rPr>
              <a:t> </a:t>
            </a:r>
            <a:r>
              <a:rPr lang="en-US" sz="3227">
                <a:solidFill>
                  <a:srgbClr val="000000"/>
                </a:solidFill>
                <a:latin typeface="Canva Sans"/>
                <a:ea typeface="Canva Sans"/>
                <a:cs typeface="Canva Sans"/>
                <a:sym typeface="Canva Sans"/>
              </a:rPr>
              <a:t>A multi-core processor (Intel Xeon or AMD EPYC series for servers) is typically sufficient. Even for small websites, at least a dual-core processor is recommended for handling multiple requests simultaneously.</a:t>
            </a:r>
          </a:p>
          <a:p>
            <a:pPr algn="ctr" marL="696880" indent="-348440" lvl="1">
              <a:lnSpc>
                <a:spcPts val="4518"/>
              </a:lnSpc>
              <a:buFont typeface="Arial"/>
              <a:buChar char="•"/>
            </a:pPr>
            <a:r>
              <a:rPr lang="en-US" b="true" sz="3227">
                <a:solidFill>
                  <a:srgbClr val="000000"/>
                </a:solidFill>
                <a:latin typeface="Canva Sans Bold"/>
                <a:ea typeface="Canva Sans Bold"/>
                <a:cs typeface="Canva Sans Bold"/>
                <a:sym typeface="Canva Sans Bold"/>
              </a:rPr>
              <a:t>RAM (Memory): </a:t>
            </a:r>
            <a:r>
              <a:rPr lang="en-US" sz="3227">
                <a:solidFill>
                  <a:srgbClr val="000000"/>
                </a:solidFill>
                <a:latin typeface="Canva Sans"/>
                <a:ea typeface="Canva Sans"/>
                <a:cs typeface="Canva Sans"/>
                <a:sym typeface="Canva Sans"/>
              </a:rPr>
              <a:t>A minimum of 2GB to 4GB of RAM is needed for a simple website. However, for websites with dynamic content or moderate traffic, 8GB to 16GB RAM is recommended for better performance.</a:t>
            </a:r>
          </a:p>
          <a:p>
            <a:pPr algn="ctr" marL="696880" indent="-348440" lvl="1">
              <a:lnSpc>
                <a:spcPts val="4518"/>
              </a:lnSpc>
              <a:buFont typeface="Arial"/>
              <a:buChar char="•"/>
            </a:pPr>
            <a:r>
              <a:rPr lang="en-US" b="true" sz="3227">
                <a:solidFill>
                  <a:srgbClr val="000000"/>
                </a:solidFill>
                <a:latin typeface="Canva Sans Bold"/>
                <a:ea typeface="Canva Sans Bold"/>
                <a:cs typeface="Canva Sans Bold"/>
                <a:sym typeface="Canva Sans Bold"/>
              </a:rPr>
              <a:t>Storage (HDD/SSD): </a:t>
            </a:r>
            <a:r>
              <a:rPr lang="en-US" sz="3227">
                <a:solidFill>
                  <a:srgbClr val="000000"/>
                </a:solidFill>
                <a:latin typeface="Canva Sans"/>
                <a:ea typeface="Canva Sans"/>
                <a:cs typeface="Canva Sans"/>
                <a:sym typeface="Canva Sans"/>
              </a:rPr>
              <a:t>SSD (Solid State Drive) storage is preferred for its speed and reliability. The required storage depends on the website size (files, databases, etc.), but a minimum of 40GB is recommended for small websites. Larger websites or applications may require more (100GB+), especially if hosting media files.</a:t>
            </a:r>
          </a:p>
          <a:p>
            <a:pPr algn="ctr">
              <a:lnSpc>
                <a:spcPts val="4518"/>
              </a:lnSpc>
            </a:pPr>
          </a:p>
        </p:txBody>
      </p:sp>
      <p:sp>
        <p:nvSpPr>
          <p:cNvPr name="Freeform 5" id="5"/>
          <p:cNvSpPr/>
          <p:nvPr/>
        </p:nvSpPr>
        <p:spPr>
          <a:xfrm flipH="false" flipV="false" rot="0">
            <a:off x="3824018" y="2216730"/>
            <a:ext cx="7723213" cy="7269474"/>
          </a:xfrm>
          <a:custGeom>
            <a:avLst/>
            <a:gdLst/>
            <a:ahLst/>
            <a:cxnLst/>
            <a:rect r="r" b="b" t="t" l="l"/>
            <a:pathLst>
              <a:path h="7269474" w="7723213">
                <a:moveTo>
                  <a:pt x="0" y="0"/>
                </a:moveTo>
                <a:lnTo>
                  <a:pt x="7723213" y="0"/>
                </a:lnTo>
                <a:lnTo>
                  <a:pt x="7723213" y="7269474"/>
                </a:lnTo>
                <a:lnTo>
                  <a:pt x="0" y="7269474"/>
                </a:lnTo>
                <a:lnTo>
                  <a:pt x="0" y="0"/>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851923" y="-22702"/>
            <a:ext cx="18196560" cy="1816926"/>
          </a:xfrm>
          <a:prstGeom prst="rect">
            <a:avLst/>
          </a:prstGeom>
        </p:spPr>
        <p:txBody>
          <a:bodyPr anchor="t" rtlCol="false" tIns="0" lIns="0" bIns="0" rIns="0">
            <a:spAutoFit/>
          </a:bodyPr>
          <a:lstStyle/>
          <a:p>
            <a:pPr algn="ctr">
              <a:lnSpc>
                <a:spcPts val="7164"/>
              </a:lnSpc>
            </a:pPr>
            <a:r>
              <a:rPr lang="en-US" sz="6633" b="true">
                <a:solidFill>
                  <a:srgbClr val="000000"/>
                </a:solidFill>
                <a:latin typeface="Times New Roman Bold"/>
                <a:ea typeface="Times New Roman Bold"/>
                <a:cs typeface="Times New Roman Bold"/>
                <a:sym typeface="Times New Roman Bold"/>
              </a:rPr>
              <a:t>Modules</a:t>
            </a:r>
          </a:p>
        </p:txBody>
      </p:sp>
      <p:sp>
        <p:nvSpPr>
          <p:cNvPr name="Freeform 3" id="3"/>
          <p:cNvSpPr/>
          <p:nvPr/>
        </p:nvSpPr>
        <p:spPr>
          <a:xfrm flipH="false" flipV="false" rot="0">
            <a:off x="0" y="491379"/>
            <a:ext cx="6713957" cy="1250474"/>
          </a:xfrm>
          <a:custGeom>
            <a:avLst/>
            <a:gdLst/>
            <a:ahLst/>
            <a:cxnLst/>
            <a:rect r="r" b="b" t="t" l="l"/>
            <a:pathLst>
              <a:path h="1250474" w="6713957">
                <a:moveTo>
                  <a:pt x="0" y="0"/>
                </a:moveTo>
                <a:lnTo>
                  <a:pt x="6713957" y="0"/>
                </a:lnTo>
                <a:lnTo>
                  <a:pt x="6713957" y="1250475"/>
                </a:lnTo>
                <a:lnTo>
                  <a:pt x="0" y="12504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800" y="2352390"/>
            <a:ext cx="455547" cy="694166"/>
          </a:xfrm>
          <a:custGeom>
            <a:avLst/>
            <a:gdLst/>
            <a:ahLst/>
            <a:cxnLst/>
            <a:rect r="r" b="b" t="t" l="l"/>
            <a:pathLst>
              <a:path h="694166" w="455547">
                <a:moveTo>
                  <a:pt x="0" y="0"/>
                </a:moveTo>
                <a:lnTo>
                  <a:pt x="455547" y="0"/>
                </a:lnTo>
                <a:lnTo>
                  <a:pt x="455547" y="694166"/>
                </a:lnTo>
                <a:lnTo>
                  <a:pt x="0" y="694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93099" y="4160998"/>
            <a:ext cx="455547" cy="694166"/>
          </a:xfrm>
          <a:custGeom>
            <a:avLst/>
            <a:gdLst/>
            <a:ahLst/>
            <a:cxnLst/>
            <a:rect r="r" b="b" t="t" l="l"/>
            <a:pathLst>
              <a:path h="694166" w="455547">
                <a:moveTo>
                  <a:pt x="0" y="0"/>
                </a:moveTo>
                <a:lnTo>
                  <a:pt x="455547" y="0"/>
                </a:lnTo>
                <a:lnTo>
                  <a:pt x="455547" y="694166"/>
                </a:lnTo>
                <a:lnTo>
                  <a:pt x="0" y="694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93099" y="5769378"/>
            <a:ext cx="455547" cy="694166"/>
          </a:xfrm>
          <a:custGeom>
            <a:avLst/>
            <a:gdLst/>
            <a:ahLst/>
            <a:cxnLst/>
            <a:rect r="r" b="b" t="t" l="l"/>
            <a:pathLst>
              <a:path h="694166" w="455547">
                <a:moveTo>
                  <a:pt x="0" y="0"/>
                </a:moveTo>
                <a:lnTo>
                  <a:pt x="455547" y="0"/>
                </a:lnTo>
                <a:lnTo>
                  <a:pt x="455547" y="694166"/>
                </a:lnTo>
                <a:lnTo>
                  <a:pt x="0" y="694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68800" y="7577969"/>
            <a:ext cx="455547" cy="694166"/>
          </a:xfrm>
          <a:custGeom>
            <a:avLst/>
            <a:gdLst/>
            <a:ahLst/>
            <a:cxnLst/>
            <a:rect r="r" b="b" t="t" l="l"/>
            <a:pathLst>
              <a:path h="694166" w="455547">
                <a:moveTo>
                  <a:pt x="0" y="0"/>
                </a:moveTo>
                <a:lnTo>
                  <a:pt x="455547" y="0"/>
                </a:lnTo>
                <a:lnTo>
                  <a:pt x="455547" y="694166"/>
                </a:lnTo>
                <a:lnTo>
                  <a:pt x="0" y="694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902833" y="3560906"/>
            <a:ext cx="6783830" cy="6029129"/>
          </a:xfrm>
          <a:custGeom>
            <a:avLst/>
            <a:gdLst/>
            <a:ahLst/>
            <a:cxnLst/>
            <a:rect r="r" b="b" t="t" l="l"/>
            <a:pathLst>
              <a:path h="6029129" w="6783830">
                <a:moveTo>
                  <a:pt x="0" y="0"/>
                </a:moveTo>
                <a:lnTo>
                  <a:pt x="6783830" y="0"/>
                </a:lnTo>
                <a:lnTo>
                  <a:pt x="6783830" y="6029130"/>
                </a:lnTo>
                <a:lnTo>
                  <a:pt x="0" y="60291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306691" y="2106029"/>
            <a:ext cx="17608249" cy="940527"/>
          </a:xfrm>
          <a:prstGeom prst="rect">
            <a:avLst/>
          </a:prstGeom>
        </p:spPr>
        <p:txBody>
          <a:bodyPr anchor="t" rtlCol="false" tIns="0" lIns="0" bIns="0" rIns="0">
            <a:spAutoFit/>
          </a:bodyPr>
          <a:lstStyle/>
          <a:p>
            <a:pPr algn="ctr">
              <a:lnSpc>
                <a:spcPts val="6854"/>
              </a:lnSpc>
            </a:pPr>
            <a:r>
              <a:rPr lang="en-US" sz="4896">
                <a:solidFill>
                  <a:srgbClr val="000000"/>
                </a:solidFill>
                <a:latin typeface="Acceleration Circle"/>
                <a:ea typeface="Acceleration Circle"/>
                <a:cs typeface="Acceleration Circle"/>
                <a:sym typeface="Acceleration Circle"/>
              </a:rPr>
              <a:t>User Authentication and Account Management Module</a:t>
            </a:r>
          </a:p>
        </p:txBody>
      </p:sp>
      <p:sp>
        <p:nvSpPr>
          <p:cNvPr name="TextBox 10" id="10"/>
          <p:cNvSpPr txBox="true"/>
          <p:nvPr/>
        </p:nvSpPr>
        <p:spPr>
          <a:xfrm rot="0">
            <a:off x="-3908559" y="3776423"/>
            <a:ext cx="17608249" cy="940527"/>
          </a:xfrm>
          <a:prstGeom prst="rect">
            <a:avLst/>
          </a:prstGeom>
        </p:spPr>
        <p:txBody>
          <a:bodyPr anchor="t" rtlCol="false" tIns="0" lIns="0" bIns="0" rIns="0">
            <a:spAutoFit/>
          </a:bodyPr>
          <a:lstStyle/>
          <a:p>
            <a:pPr algn="ctr">
              <a:lnSpc>
                <a:spcPts val="6854"/>
              </a:lnSpc>
            </a:pPr>
            <a:r>
              <a:rPr lang="en-US" sz="4896">
                <a:solidFill>
                  <a:srgbClr val="000000"/>
                </a:solidFill>
                <a:latin typeface="Acceleration Circle"/>
                <a:ea typeface="Acceleration Circle"/>
                <a:cs typeface="Acceleration Circle"/>
                <a:sym typeface="Acceleration Circle"/>
              </a:rPr>
              <a:t>Resume Template Management Module</a:t>
            </a:r>
          </a:p>
        </p:txBody>
      </p:sp>
      <p:sp>
        <p:nvSpPr>
          <p:cNvPr name="TextBox 11" id="11"/>
          <p:cNvSpPr txBox="true"/>
          <p:nvPr/>
        </p:nvSpPr>
        <p:spPr>
          <a:xfrm rot="0">
            <a:off x="-3908559" y="5503967"/>
            <a:ext cx="17608249" cy="940527"/>
          </a:xfrm>
          <a:prstGeom prst="rect">
            <a:avLst/>
          </a:prstGeom>
        </p:spPr>
        <p:txBody>
          <a:bodyPr anchor="t" rtlCol="false" tIns="0" lIns="0" bIns="0" rIns="0">
            <a:spAutoFit/>
          </a:bodyPr>
          <a:lstStyle/>
          <a:p>
            <a:pPr algn="ctr">
              <a:lnSpc>
                <a:spcPts val="6854"/>
              </a:lnSpc>
            </a:pPr>
            <a:r>
              <a:rPr lang="en-US" sz="4896">
                <a:solidFill>
                  <a:srgbClr val="000000"/>
                </a:solidFill>
                <a:latin typeface="Acceleration Circle"/>
                <a:ea typeface="Acceleration Circle"/>
                <a:cs typeface="Acceleration Circle"/>
                <a:sym typeface="Acceleration Circle"/>
              </a:rPr>
              <a:t>Resume Template Management Module</a:t>
            </a:r>
          </a:p>
        </p:txBody>
      </p:sp>
      <p:sp>
        <p:nvSpPr>
          <p:cNvPr name="TextBox 12" id="12"/>
          <p:cNvSpPr txBox="true"/>
          <p:nvPr/>
        </p:nvSpPr>
        <p:spPr>
          <a:xfrm rot="0">
            <a:off x="-4184784" y="7311269"/>
            <a:ext cx="17608249" cy="940527"/>
          </a:xfrm>
          <a:prstGeom prst="rect">
            <a:avLst/>
          </a:prstGeom>
        </p:spPr>
        <p:txBody>
          <a:bodyPr anchor="t" rtlCol="false" tIns="0" lIns="0" bIns="0" rIns="0">
            <a:spAutoFit/>
          </a:bodyPr>
          <a:lstStyle/>
          <a:p>
            <a:pPr algn="ctr">
              <a:lnSpc>
                <a:spcPts val="6854"/>
              </a:lnSpc>
            </a:pPr>
            <a:r>
              <a:rPr lang="en-US" sz="4896">
                <a:solidFill>
                  <a:srgbClr val="000000"/>
                </a:solidFill>
                <a:latin typeface="Acceleration Circle"/>
                <a:ea typeface="Acceleration Circle"/>
                <a:cs typeface="Acceleration Circle"/>
                <a:sym typeface="Acceleration Circle"/>
              </a:rPr>
              <a:t>PDF/Document Generation Module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DAGTdmSnnWs</dc:identifier>
  <dcterms:modified xsi:type="dcterms:W3CDTF">2011-08-01T06:04:30Z</dcterms:modified>
  <cp:revision>1</cp:revision>
  <dc:title>resume 1 ppt</dc:title>
</cp:coreProperties>
</file>